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4"/>
  </p:notesMasterIdLst>
  <p:sldIdLst>
    <p:sldId id="256" r:id="rId2"/>
    <p:sldId id="281" r:id="rId3"/>
    <p:sldId id="257" r:id="rId4"/>
    <p:sldId id="261" r:id="rId5"/>
    <p:sldId id="283" r:id="rId6"/>
    <p:sldId id="314" r:id="rId7"/>
    <p:sldId id="279" r:id="rId8"/>
    <p:sldId id="290" r:id="rId9"/>
    <p:sldId id="278" r:id="rId10"/>
    <p:sldId id="284" r:id="rId11"/>
    <p:sldId id="280" r:id="rId12"/>
    <p:sldId id="285" r:id="rId13"/>
    <p:sldId id="292" r:id="rId14"/>
    <p:sldId id="272" r:id="rId15"/>
    <p:sldId id="273" r:id="rId16"/>
    <p:sldId id="274" r:id="rId17"/>
    <p:sldId id="275" r:id="rId18"/>
    <p:sldId id="270" r:id="rId19"/>
    <p:sldId id="271" r:id="rId20"/>
    <p:sldId id="262" r:id="rId21"/>
    <p:sldId id="276" r:id="rId22"/>
    <p:sldId id="291" r:id="rId23"/>
    <p:sldId id="287" r:id="rId24"/>
    <p:sldId id="294" r:id="rId25"/>
    <p:sldId id="296" r:id="rId26"/>
    <p:sldId id="289" r:id="rId27"/>
    <p:sldId id="297" r:id="rId28"/>
    <p:sldId id="286" r:id="rId29"/>
    <p:sldId id="269" r:id="rId30"/>
    <p:sldId id="263" r:id="rId31"/>
    <p:sldId id="301" r:id="rId32"/>
    <p:sldId id="298" r:id="rId33"/>
    <p:sldId id="315" r:id="rId34"/>
    <p:sldId id="299" r:id="rId35"/>
    <p:sldId id="300" r:id="rId36"/>
    <p:sldId id="302" r:id="rId37"/>
    <p:sldId id="303" r:id="rId38"/>
    <p:sldId id="304" r:id="rId39"/>
    <p:sldId id="305" r:id="rId40"/>
    <p:sldId id="306" r:id="rId41"/>
    <p:sldId id="310" r:id="rId42"/>
    <p:sldId id="311" r:id="rId43"/>
    <p:sldId id="307" r:id="rId44"/>
    <p:sldId id="312" r:id="rId45"/>
    <p:sldId id="313" r:id="rId46"/>
    <p:sldId id="264" r:id="rId47"/>
    <p:sldId id="308" r:id="rId48"/>
    <p:sldId id="309" r:id="rId49"/>
    <p:sldId id="265" r:id="rId50"/>
    <p:sldId id="318" r:id="rId51"/>
    <p:sldId id="259" r:id="rId52"/>
    <p:sldId id="260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80929"/>
  </p:normalViewPr>
  <p:slideViewPr>
    <p:cSldViewPr snapToGrid="0" snapToObjects="1">
      <p:cViewPr>
        <p:scale>
          <a:sx n="80" d="100"/>
          <a:sy n="80" d="100"/>
        </p:scale>
        <p:origin x="1264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notesMaster" Target="notesMasters/notesMaster1.xml"/><Relationship Id="rId55" Type="http://schemas.openxmlformats.org/officeDocument/2006/relationships/presProps" Target="presProps.xml"/><Relationship Id="rId56" Type="http://schemas.openxmlformats.org/officeDocument/2006/relationships/viewProps" Target="viewProps.xml"/><Relationship Id="rId57" Type="http://schemas.openxmlformats.org/officeDocument/2006/relationships/theme" Target="theme/theme1.xml"/><Relationship Id="rId58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B07FDD-907A-EC40-AB93-00D9F1975FC3}" type="doc">
      <dgm:prSet loTypeId="urn:microsoft.com/office/officeart/2005/8/layout/hList6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404BA12-6936-4744-8F27-8A3CFFA09927}">
      <dgm:prSet phldrT="[Text]"/>
      <dgm:spPr/>
      <dgm:t>
        <a:bodyPr/>
        <a:lstStyle/>
        <a:p>
          <a:r>
            <a:rPr lang="en-US" dirty="0" err="1" smtClean="0"/>
            <a:t>Diseño</a:t>
          </a:r>
          <a:r>
            <a:rPr lang="en-US" dirty="0" smtClean="0"/>
            <a:t> </a:t>
          </a:r>
          <a:r>
            <a:rPr lang="en-US" dirty="0" err="1" smtClean="0"/>
            <a:t>Fluído</a:t>
          </a:r>
          <a:endParaRPr lang="en-US" dirty="0"/>
        </a:p>
      </dgm:t>
    </dgm:pt>
    <dgm:pt modelId="{D4209AAB-081A-C74F-A4C4-3386624186D0}" type="parTrans" cxnId="{574668AA-62FF-BD48-B367-32A0DD5283DB}">
      <dgm:prSet/>
      <dgm:spPr/>
      <dgm:t>
        <a:bodyPr/>
        <a:lstStyle/>
        <a:p>
          <a:endParaRPr lang="en-US"/>
        </a:p>
      </dgm:t>
    </dgm:pt>
    <dgm:pt modelId="{643B0995-8965-AB49-91D3-820615A72B9F}" type="sibTrans" cxnId="{574668AA-62FF-BD48-B367-32A0DD5283DB}">
      <dgm:prSet/>
      <dgm:spPr/>
      <dgm:t>
        <a:bodyPr/>
        <a:lstStyle/>
        <a:p>
          <a:endParaRPr lang="en-US"/>
        </a:p>
      </dgm:t>
    </dgm:pt>
    <dgm:pt modelId="{05EB964B-16C0-5F49-BCB2-2A5682161C3B}">
      <dgm:prSet phldrT="[Text]"/>
      <dgm:spPr/>
      <dgm:t>
        <a:bodyPr/>
        <a:lstStyle/>
        <a:p>
          <a:r>
            <a:rPr lang="en-US" dirty="0" smtClean="0"/>
            <a:t>% o </a:t>
          </a:r>
          <a:r>
            <a:rPr lang="en-US" dirty="0" err="1" smtClean="0"/>
            <a:t>em</a:t>
          </a:r>
          <a:endParaRPr lang="en-US" dirty="0"/>
        </a:p>
      </dgm:t>
    </dgm:pt>
    <dgm:pt modelId="{1ACDE741-A1C9-AB4D-BC77-9B45852A47AF}" type="parTrans" cxnId="{B0374D73-E83F-234C-B8DA-63EB04904268}">
      <dgm:prSet/>
      <dgm:spPr/>
      <dgm:t>
        <a:bodyPr/>
        <a:lstStyle/>
        <a:p>
          <a:endParaRPr lang="en-US"/>
        </a:p>
      </dgm:t>
    </dgm:pt>
    <dgm:pt modelId="{61C8B12B-CA0F-AF4D-BE2D-09A8E6B96817}" type="sibTrans" cxnId="{B0374D73-E83F-234C-B8DA-63EB04904268}">
      <dgm:prSet/>
      <dgm:spPr/>
      <dgm:t>
        <a:bodyPr/>
        <a:lstStyle/>
        <a:p>
          <a:endParaRPr lang="en-US"/>
        </a:p>
      </dgm:t>
    </dgm:pt>
    <dgm:pt modelId="{1C4A8AF3-05FC-2342-818F-5E6DC0AB54CF}">
      <dgm:prSet phldrT="[Text]"/>
      <dgm:spPr/>
      <dgm:t>
        <a:bodyPr/>
        <a:lstStyle/>
        <a:p>
          <a:endParaRPr lang="en-US" dirty="0"/>
        </a:p>
      </dgm:t>
    </dgm:pt>
    <dgm:pt modelId="{711F029C-04A7-034A-AD67-AD652395CA0E}" type="parTrans" cxnId="{979B0A49-BED3-FE4D-B5C8-C62E3E5FD31C}">
      <dgm:prSet/>
      <dgm:spPr/>
      <dgm:t>
        <a:bodyPr/>
        <a:lstStyle/>
        <a:p>
          <a:endParaRPr lang="en-US"/>
        </a:p>
      </dgm:t>
    </dgm:pt>
    <dgm:pt modelId="{091CE2ED-74AF-534C-B726-1D596ED9FEE5}" type="sibTrans" cxnId="{979B0A49-BED3-FE4D-B5C8-C62E3E5FD31C}">
      <dgm:prSet/>
      <dgm:spPr/>
      <dgm:t>
        <a:bodyPr/>
        <a:lstStyle/>
        <a:p>
          <a:endParaRPr lang="en-US"/>
        </a:p>
      </dgm:t>
    </dgm:pt>
    <dgm:pt modelId="{C67E7DF8-8186-1C48-B429-91E5D58819FA}">
      <dgm:prSet phldrT="[Text]"/>
      <dgm:spPr/>
      <dgm:t>
        <a:bodyPr/>
        <a:lstStyle/>
        <a:p>
          <a:r>
            <a:rPr lang="en-US" dirty="0" err="1" smtClean="0"/>
            <a:t>Diseño</a:t>
          </a:r>
          <a:r>
            <a:rPr lang="en-US" dirty="0" smtClean="0"/>
            <a:t> </a:t>
          </a:r>
          <a:r>
            <a:rPr lang="en-US" dirty="0" err="1" smtClean="0"/>
            <a:t>adaptativo</a:t>
          </a:r>
          <a:endParaRPr lang="en-US" dirty="0"/>
        </a:p>
      </dgm:t>
    </dgm:pt>
    <dgm:pt modelId="{3FF49AAC-430E-E34D-BD48-E5535FEFF464}" type="parTrans" cxnId="{D26564B7-7622-3240-9BB2-CDD0C92F669D}">
      <dgm:prSet/>
      <dgm:spPr/>
      <dgm:t>
        <a:bodyPr/>
        <a:lstStyle/>
        <a:p>
          <a:endParaRPr lang="en-US"/>
        </a:p>
      </dgm:t>
    </dgm:pt>
    <dgm:pt modelId="{98106E42-A7AE-0444-98A5-B05AA22CED61}" type="sibTrans" cxnId="{D26564B7-7622-3240-9BB2-CDD0C92F669D}">
      <dgm:prSet/>
      <dgm:spPr/>
      <dgm:t>
        <a:bodyPr/>
        <a:lstStyle/>
        <a:p>
          <a:endParaRPr lang="en-US"/>
        </a:p>
      </dgm:t>
    </dgm:pt>
    <dgm:pt modelId="{B487FF6F-97FC-014B-A8CD-B9330D232F90}">
      <dgm:prSet phldrT="[Text]"/>
      <dgm:spPr/>
      <dgm:t>
        <a:bodyPr/>
        <a:lstStyle/>
        <a:p>
          <a:r>
            <a:rPr lang="en-US" dirty="0" err="1" smtClean="0"/>
            <a:t>Plantillas</a:t>
          </a:r>
          <a:endParaRPr lang="en-US" dirty="0"/>
        </a:p>
      </dgm:t>
    </dgm:pt>
    <dgm:pt modelId="{30FE65CD-5803-A84E-904B-E53C45E23A84}" type="parTrans" cxnId="{54577B59-1842-E244-BE1D-ADD8F5CF4D89}">
      <dgm:prSet/>
      <dgm:spPr/>
      <dgm:t>
        <a:bodyPr/>
        <a:lstStyle/>
        <a:p>
          <a:endParaRPr lang="en-US"/>
        </a:p>
      </dgm:t>
    </dgm:pt>
    <dgm:pt modelId="{CBDEF772-B4AE-4C4F-8181-603401AFE6AA}" type="sibTrans" cxnId="{54577B59-1842-E244-BE1D-ADD8F5CF4D89}">
      <dgm:prSet/>
      <dgm:spPr/>
      <dgm:t>
        <a:bodyPr/>
        <a:lstStyle/>
        <a:p>
          <a:endParaRPr lang="en-US"/>
        </a:p>
      </dgm:t>
    </dgm:pt>
    <dgm:pt modelId="{80237960-25A0-1144-9C35-B2B1C9DC01A7}">
      <dgm:prSet phldrT="[Text]"/>
      <dgm:spPr/>
      <dgm:t>
        <a:bodyPr/>
        <a:lstStyle/>
        <a:p>
          <a:r>
            <a:rPr lang="en-US" dirty="0" smtClean="0"/>
            <a:t>Un </a:t>
          </a:r>
          <a:r>
            <a:rPr lang="en-US" dirty="0" err="1" smtClean="0"/>
            <a:t>cliente</a:t>
          </a:r>
          <a:r>
            <a:rPr lang="en-US" dirty="0" smtClean="0"/>
            <a:t> </a:t>
          </a:r>
          <a:r>
            <a:rPr lang="en-US" dirty="0" err="1" smtClean="0"/>
            <a:t>agente</a:t>
          </a:r>
          <a:r>
            <a:rPr lang="en-US" dirty="0" smtClean="0"/>
            <a:t>, un </a:t>
          </a:r>
          <a:r>
            <a:rPr lang="en-US" dirty="0" err="1" smtClean="0"/>
            <a:t>estilo</a:t>
          </a:r>
          <a:endParaRPr lang="en-US" dirty="0"/>
        </a:p>
      </dgm:t>
    </dgm:pt>
    <dgm:pt modelId="{FC6CF99E-FA5F-BF42-96F2-CE13CDC42CD1}" type="parTrans" cxnId="{979F148D-ADF9-004C-8D5D-F297A85CBDE4}">
      <dgm:prSet/>
      <dgm:spPr/>
      <dgm:t>
        <a:bodyPr/>
        <a:lstStyle/>
        <a:p>
          <a:endParaRPr lang="en-US"/>
        </a:p>
      </dgm:t>
    </dgm:pt>
    <dgm:pt modelId="{FD3F6088-194C-3546-B3C9-479FA8606A36}" type="sibTrans" cxnId="{979F148D-ADF9-004C-8D5D-F297A85CBDE4}">
      <dgm:prSet/>
      <dgm:spPr/>
      <dgm:t>
        <a:bodyPr/>
        <a:lstStyle/>
        <a:p>
          <a:endParaRPr lang="en-US"/>
        </a:p>
      </dgm:t>
    </dgm:pt>
    <dgm:pt modelId="{45A67C82-FC19-6B43-9BA0-DD1B5D5D1AAF}">
      <dgm:prSet phldrT="[Text]"/>
      <dgm:spPr/>
      <dgm:t>
        <a:bodyPr/>
        <a:lstStyle/>
        <a:p>
          <a:r>
            <a:rPr lang="en-US" dirty="0" err="1" smtClean="0"/>
            <a:t>Diseño</a:t>
          </a:r>
          <a:r>
            <a:rPr lang="en-US" dirty="0" smtClean="0"/>
            <a:t> </a:t>
          </a:r>
          <a:r>
            <a:rPr lang="en-US" dirty="0" err="1" smtClean="0"/>
            <a:t>responsivo</a:t>
          </a:r>
          <a:endParaRPr lang="en-US" dirty="0"/>
        </a:p>
      </dgm:t>
    </dgm:pt>
    <dgm:pt modelId="{767D8D3C-63E5-8E4F-836C-52F5D5F2B6A4}" type="parTrans" cxnId="{1E5A61E9-FBDC-5B42-BB45-3B13264FCC88}">
      <dgm:prSet/>
      <dgm:spPr/>
      <dgm:t>
        <a:bodyPr/>
        <a:lstStyle/>
        <a:p>
          <a:endParaRPr lang="en-US"/>
        </a:p>
      </dgm:t>
    </dgm:pt>
    <dgm:pt modelId="{7543A895-EA0E-C845-8D1F-FB6235AEDED4}" type="sibTrans" cxnId="{1E5A61E9-FBDC-5B42-BB45-3B13264FCC88}">
      <dgm:prSet/>
      <dgm:spPr/>
      <dgm:t>
        <a:bodyPr/>
        <a:lstStyle/>
        <a:p>
          <a:endParaRPr lang="en-US"/>
        </a:p>
      </dgm:t>
    </dgm:pt>
    <dgm:pt modelId="{84BFCD16-80F6-C042-9BAC-1607C08998F4}">
      <dgm:prSet phldrT="[Text]"/>
      <dgm:spPr/>
      <dgm:t>
        <a:bodyPr/>
        <a:lstStyle/>
        <a:p>
          <a:r>
            <a:rPr lang="en-US" dirty="0" err="1" smtClean="0"/>
            <a:t>Adapta</a:t>
          </a:r>
          <a:r>
            <a:rPr lang="en-US" dirty="0" smtClean="0"/>
            <a:t>: </a:t>
          </a:r>
          <a:r>
            <a:rPr lang="en-US" dirty="0" err="1" smtClean="0"/>
            <a:t>Diseño</a:t>
          </a:r>
          <a:r>
            <a:rPr lang="en-US" dirty="0" smtClean="0"/>
            <a:t> y </a:t>
          </a:r>
          <a:r>
            <a:rPr lang="en-US" dirty="0" err="1" smtClean="0"/>
            <a:t>contenidos</a:t>
          </a:r>
          <a:endParaRPr lang="en-US" dirty="0"/>
        </a:p>
      </dgm:t>
    </dgm:pt>
    <dgm:pt modelId="{F184FE86-E2D6-094A-BF5F-23E54EDAB859}" type="parTrans" cxnId="{05AA147C-6F44-7041-94F8-C2FCBCAD0E73}">
      <dgm:prSet/>
      <dgm:spPr/>
      <dgm:t>
        <a:bodyPr/>
        <a:lstStyle/>
        <a:p>
          <a:endParaRPr lang="en-US"/>
        </a:p>
      </dgm:t>
    </dgm:pt>
    <dgm:pt modelId="{75F72C13-77FE-D647-9634-CB1BC293C0D0}" type="sibTrans" cxnId="{05AA147C-6F44-7041-94F8-C2FCBCAD0E73}">
      <dgm:prSet/>
      <dgm:spPr/>
      <dgm:t>
        <a:bodyPr/>
        <a:lstStyle/>
        <a:p>
          <a:endParaRPr lang="en-US"/>
        </a:p>
      </dgm:t>
    </dgm:pt>
    <dgm:pt modelId="{33EB519B-F46B-CF40-8AE2-BCEC11D5DEFB}">
      <dgm:prSet phldrT="[Text]"/>
      <dgm:spPr/>
      <dgm:t>
        <a:bodyPr/>
        <a:lstStyle/>
        <a:p>
          <a:r>
            <a:rPr lang="en-US" dirty="0" err="1" smtClean="0"/>
            <a:t>Organización</a:t>
          </a:r>
          <a:r>
            <a:rPr lang="en-US" dirty="0" smtClean="0"/>
            <a:t> </a:t>
          </a:r>
          <a:r>
            <a:rPr lang="en-US" dirty="0" err="1" smtClean="0"/>
            <a:t>por</a:t>
          </a:r>
          <a:r>
            <a:rPr lang="en-US" dirty="0" smtClean="0"/>
            <a:t> </a:t>
          </a:r>
          <a:r>
            <a:rPr lang="en-US" dirty="0" err="1" smtClean="0"/>
            <a:t>bloques</a:t>
          </a:r>
          <a:endParaRPr lang="en-US" dirty="0"/>
        </a:p>
      </dgm:t>
    </dgm:pt>
    <dgm:pt modelId="{4A7793E1-F546-1340-A49A-20F41EBCE362}" type="parTrans" cxnId="{4CE4E8E1-186B-B347-9D18-8A6D48A67A4F}">
      <dgm:prSet/>
      <dgm:spPr/>
      <dgm:t>
        <a:bodyPr/>
        <a:lstStyle/>
        <a:p>
          <a:endParaRPr lang="en-US"/>
        </a:p>
      </dgm:t>
    </dgm:pt>
    <dgm:pt modelId="{D4BCF906-F393-DD40-A72D-C4975FCE58C1}" type="sibTrans" cxnId="{4CE4E8E1-186B-B347-9D18-8A6D48A67A4F}">
      <dgm:prSet/>
      <dgm:spPr/>
      <dgm:t>
        <a:bodyPr/>
        <a:lstStyle/>
        <a:p>
          <a:endParaRPr lang="en-US"/>
        </a:p>
      </dgm:t>
    </dgm:pt>
    <dgm:pt modelId="{D1EA3155-F60D-3D43-B643-4A749FF0F417}">
      <dgm:prSet phldrT="[Text]"/>
      <dgm:spPr/>
      <dgm:t>
        <a:bodyPr/>
        <a:lstStyle/>
        <a:p>
          <a:r>
            <a:rPr lang="en-US" dirty="0" err="1" smtClean="0"/>
            <a:t>Adaptan</a:t>
          </a:r>
          <a:r>
            <a:rPr lang="en-US" dirty="0" smtClean="0"/>
            <a:t> al ancho de la </a:t>
          </a:r>
          <a:r>
            <a:rPr lang="en-US" dirty="0" err="1" smtClean="0"/>
            <a:t>pantalla</a:t>
          </a:r>
          <a:endParaRPr lang="en-US" dirty="0"/>
        </a:p>
      </dgm:t>
    </dgm:pt>
    <dgm:pt modelId="{A5FE0CCC-C5E9-3C49-A97E-20F2ACF8EAC9}" type="parTrans" cxnId="{70A5C101-EC26-CA44-A3C0-7F25DAAA39C7}">
      <dgm:prSet/>
      <dgm:spPr/>
      <dgm:t>
        <a:bodyPr/>
        <a:lstStyle/>
        <a:p>
          <a:endParaRPr lang="en-US"/>
        </a:p>
      </dgm:t>
    </dgm:pt>
    <dgm:pt modelId="{0CBEF40D-F97F-AD4D-9C23-0A3FD9ADF08A}" type="sibTrans" cxnId="{70A5C101-EC26-CA44-A3C0-7F25DAAA39C7}">
      <dgm:prSet/>
      <dgm:spPr/>
      <dgm:t>
        <a:bodyPr/>
        <a:lstStyle/>
        <a:p>
          <a:endParaRPr lang="en-US"/>
        </a:p>
      </dgm:t>
    </dgm:pt>
    <dgm:pt modelId="{DA7A3E44-C0F5-8F41-A7C1-84A4A93893B5}">
      <dgm:prSet phldrT="[Text]"/>
      <dgm:spPr/>
      <dgm:t>
        <a:bodyPr/>
        <a:lstStyle/>
        <a:p>
          <a:r>
            <a:rPr lang="en-US" dirty="0" smtClean="0"/>
            <a:t>-  </a:t>
          </a:r>
          <a:r>
            <a:rPr lang="en-US" dirty="0" err="1" smtClean="0"/>
            <a:t>Pantallas</a:t>
          </a:r>
          <a:r>
            <a:rPr lang="en-US" dirty="0" smtClean="0"/>
            <a:t> </a:t>
          </a:r>
          <a:r>
            <a:rPr lang="en-US" dirty="0" err="1" smtClean="0"/>
            <a:t>grandes</a:t>
          </a:r>
          <a:endParaRPr lang="en-US" dirty="0"/>
        </a:p>
      </dgm:t>
    </dgm:pt>
    <dgm:pt modelId="{F40F5ABD-17F2-4945-9793-0EAB92021095}" type="parTrans" cxnId="{244263E2-054B-2545-B60C-7B7C581E5392}">
      <dgm:prSet/>
      <dgm:spPr/>
      <dgm:t>
        <a:bodyPr/>
        <a:lstStyle/>
        <a:p>
          <a:endParaRPr lang="en-US"/>
        </a:p>
      </dgm:t>
    </dgm:pt>
    <dgm:pt modelId="{9111C827-78D5-D949-897A-9A95674FE48A}" type="sibTrans" cxnId="{244263E2-054B-2545-B60C-7B7C581E5392}">
      <dgm:prSet/>
      <dgm:spPr/>
      <dgm:t>
        <a:bodyPr/>
        <a:lstStyle/>
        <a:p>
          <a:endParaRPr lang="en-US"/>
        </a:p>
      </dgm:t>
    </dgm:pt>
    <dgm:pt modelId="{77C70C29-1144-CA4B-BF07-6F5C0917A8FE}">
      <dgm:prSet phldrT="[Text]"/>
      <dgm:spPr/>
      <dgm:t>
        <a:bodyPr/>
        <a:lstStyle/>
        <a:p>
          <a:r>
            <a:rPr lang="en-US" dirty="0" smtClean="0"/>
            <a:t>+ </a:t>
          </a:r>
          <a:r>
            <a:rPr lang="en-US" dirty="0" err="1" smtClean="0"/>
            <a:t>pantallas</a:t>
          </a:r>
          <a:r>
            <a:rPr lang="en-US" dirty="0" smtClean="0"/>
            <a:t> </a:t>
          </a:r>
          <a:r>
            <a:rPr lang="en-US" dirty="0" err="1" smtClean="0"/>
            <a:t>pequeñas</a:t>
          </a:r>
          <a:r>
            <a:rPr lang="en-US" dirty="0" smtClean="0"/>
            <a:t> y </a:t>
          </a:r>
          <a:r>
            <a:rPr lang="en-US" dirty="0" err="1" smtClean="0"/>
            <a:t>medianas</a:t>
          </a:r>
          <a:endParaRPr lang="en-US" dirty="0"/>
        </a:p>
      </dgm:t>
    </dgm:pt>
    <dgm:pt modelId="{00BA10E1-E8D2-2644-9BB7-8B38671447F2}" type="parTrans" cxnId="{EB0D4826-0508-AA4B-B33C-553058136768}">
      <dgm:prSet/>
      <dgm:spPr/>
      <dgm:t>
        <a:bodyPr/>
        <a:lstStyle/>
        <a:p>
          <a:endParaRPr lang="en-US"/>
        </a:p>
      </dgm:t>
    </dgm:pt>
    <dgm:pt modelId="{8C595789-7DDE-2242-83B3-D9680EEE11CD}" type="sibTrans" cxnId="{EB0D4826-0508-AA4B-B33C-553058136768}">
      <dgm:prSet/>
      <dgm:spPr/>
      <dgm:t>
        <a:bodyPr/>
        <a:lstStyle/>
        <a:p>
          <a:endParaRPr lang="en-US"/>
        </a:p>
      </dgm:t>
    </dgm:pt>
    <dgm:pt modelId="{AD7EB867-617A-3F41-A5A6-F185B46955CB}">
      <dgm:prSet phldrT="[Text]"/>
      <dgm:spPr/>
      <dgm:t>
        <a:bodyPr/>
        <a:lstStyle/>
        <a:p>
          <a:r>
            <a:rPr lang="en-US" dirty="0" err="1" smtClean="0"/>
            <a:t>Basadas</a:t>
          </a:r>
          <a:r>
            <a:rPr lang="en-US" dirty="0" smtClean="0"/>
            <a:t> </a:t>
          </a:r>
          <a:r>
            <a:rPr lang="en-US" dirty="0" err="1" smtClean="0"/>
            <a:t>en</a:t>
          </a:r>
          <a:r>
            <a:rPr lang="en-US" dirty="0" smtClean="0"/>
            <a:t> </a:t>
          </a:r>
          <a:r>
            <a:rPr lang="en-US" dirty="0" err="1" smtClean="0"/>
            <a:t>puntos</a:t>
          </a:r>
          <a:r>
            <a:rPr lang="en-US" dirty="0" smtClean="0"/>
            <a:t> </a:t>
          </a:r>
          <a:r>
            <a:rPr lang="en-US" dirty="0" err="1" smtClean="0"/>
            <a:t>quiebre</a:t>
          </a:r>
          <a:endParaRPr lang="en-US" dirty="0"/>
        </a:p>
      </dgm:t>
    </dgm:pt>
    <dgm:pt modelId="{FA8BFCB5-A28E-9D44-B0D9-3E6F2FF582B3}" type="parTrans" cxnId="{2AB1019B-C06A-3F40-A1E7-1962C31D24CF}">
      <dgm:prSet/>
      <dgm:spPr/>
      <dgm:t>
        <a:bodyPr/>
        <a:lstStyle/>
        <a:p>
          <a:endParaRPr lang="en-US"/>
        </a:p>
      </dgm:t>
    </dgm:pt>
    <dgm:pt modelId="{8D2EC825-FF83-EC40-8DA2-FDAE6D05931B}" type="sibTrans" cxnId="{2AB1019B-C06A-3F40-A1E7-1962C31D24CF}">
      <dgm:prSet/>
      <dgm:spPr/>
      <dgm:t>
        <a:bodyPr/>
        <a:lstStyle/>
        <a:p>
          <a:endParaRPr lang="en-US"/>
        </a:p>
      </dgm:t>
    </dgm:pt>
    <dgm:pt modelId="{A14E23C1-2242-5D4F-B123-E6D0284D9C5F}">
      <dgm:prSet phldrT="[Text]"/>
      <dgm:spPr/>
      <dgm:t>
        <a:bodyPr/>
        <a:lstStyle/>
        <a:p>
          <a:r>
            <a:rPr lang="en-US" dirty="0" err="1" smtClean="0"/>
            <a:t>Parámetros</a:t>
          </a:r>
          <a:r>
            <a:rPr lang="en-US" dirty="0" smtClean="0"/>
            <a:t>:</a:t>
          </a:r>
          <a:endParaRPr lang="en-US" dirty="0"/>
        </a:p>
      </dgm:t>
    </dgm:pt>
    <dgm:pt modelId="{A82C1144-FE1E-1B4F-ADB1-91C470BCF79A}" type="parTrans" cxnId="{149F50CE-1450-6241-8C99-E30F89CCF84D}">
      <dgm:prSet/>
      <dgm:spPr/>
      <dgm:t>
        <a:bodyPr/>
        <a:lstStyle/>
        <a:p>
          <a:endParaRPr lang="en-US"/>
        </a:p>
      </dgm:t>
    </dgm:pt>
    <dgm:pt modelId="{9B235CBE-187E-1B4B-9A42-8A71BB4CBE92}" type="sibTrans" cxnId="{149F50CE-1450-6241-8C99-E30F89CCF84D}">
      <dgm:prSet/>
      <dgm:spPr/>
      <dgm:t>
        <a:bodyPr/>
        <a:lstStyle/>
        <a:p>
          <a:endParaRPr lang="en-US"/>
        </a:p>
      </dgm:t>
    </dgm:pt>
    <dgm:pt modelId="{0DEF930C-6B15-C94D-A18C-F59A55AD1A1F}">
      <dgm:prSet phldrT="[Text]"/>
      <dgm:spPr/>
      <dgm:t>
        <a:bodyPr/>
        <a:lstStyle/>
        <a:p>
          <a:r>
            <a:rPr lang="en-US" dirty="0" err="1" smtClean="0"/>
            <a:t>Dimensiones</a:t>
          </a:r>
          <a:endParaRPr lang="en-US" dirty="0"/>
        </a:p>
      </dgm:t>
    </dgm:pt>
    <dgm:pt modelId="{48E4E60F-62ED-2042-B60A-F53EC0CBE344}" type="parTrans" cxnId="{8DD6B8A8-B90E-514C-946F-84F2A97656F1}">
      <dgm:prSet/>
      <dgm:spPr/>
      <dgm:t>
        <a:bodyPr/>
        <a:lstStyle/>
        <a:p>
          <a:endParaRPr lang="en-US"/>
        </a:p>
      </dgm:t>
    </dgm:pt>
    <dgm:pt modelId="{809249BC-3D4A-8745-8ECD-37CFA0E55A52}" type="sibTrans" cxnId="{8DD6B8A8-B90E-514C-946F-84F2A97656F1}">
      <dgm:prSet/>
      <dgm:spPr/>
      <dgm:t>
        <a:bodyPr/>
        <a:lstStyle/>
        <a:p>
          <a:endParaRPr lang="en-US"/>
        </a:p>
      </dgm:t>
    </dgm:pt>
    <dgm:pt modelId="{087746AC-C164-8845-A04D-C4ECABA80BC5}">
      <dgm:prSet phldrT="[Text]"/>
      <dgm:spPr/>
      <dgm:t>
        <a:bodyPr/>
        <a:lstStyle/>
        <a:p>
          <a:r>
            <a:rPr lang="en-US" dirty="0" err="1" smtClean="0"/>
            <a:t>Orientación</a:t>
          </a:r>
          <a:endParaRPr lang="en-US" dirty="0"/>
        </a:p>
      </dgm:t>
    </dgm:pt>
    <dgm:pt modelId="{CDB11363-F37B-6C4B-AFC5-847A38509CE4}" type="parTrans" cxnId="{6DF3EF62-AD65-5844-AD3B-5324B020ACFC}">
      <dgm:prSet/>
      <dgm:spPr/>
      <dgm:t>
        <a:bodyPr/>
        <a:lstStyle/>
        <a:p>
          <a:endParaRPr lang="en-US"/>
        </a:p>
      </dgm:t>
    </dgm:pt>
    <dgm:pt modelId="{C7D66D50-2B13-C74A-8766-885AAA311112}" type="sibTrans" cxnId="{6DF3EF62-AD65-5844-AD3B-5324B020ACFC}">
      <dgm:prSet/>
      <dgm:spPr/>
      <dgm:t>
        <a:bodyPr/>
        <a:lstStyle/>
        <a:p>
          <a:endParaRPr lang="en-US"/>
        </a:p>
      </dgm:t>
    </dgm:pt>
    <dgm:pt modelId="{5644821E-89FF-954C-B05D-85EE50EF8D74}">
      <dgm:prSet phldrT="[Text]"/>
      <dgm:spPr/>
      <dgm:t>
        <a:bodyPr/>
        <a:lstStyle/>
        <a:p>
          <a:r>
            <a:rPr lang="en-US" dirty="0" err="1" smtClean="0"/>
            <a:t>Proporción</a:t>
          </a:r>
          <a:endParaRPr lang="en-US" dirty="0"/>
        </a:p>
      </dgm:t>
    </dgm:pt>
    <dgm:pt modelId="{D664EBC4-B37B-934A-A261-097530689221}" type="parTrans" cxnId="{310D79F1-F2B3-014A-832C-FA47DE8E4BAF}">
      <dgm:prSet/>
      <dgm:spPr/>
      <dgm:t>
        <a:bodyPr/>
        <a:lstStyle/>
        <a:p>
          <a:endParaRPr lang="en-US"/>
        </a:p>
      </dgm:t>
    </dgm:pt>
    <dgm:pt modelId="{58EAAEB7-EECF-A941-AC3C-28781710A18D}" type="sibTrans" cxnId="{310D79F1-F2B3-014A-832C-FA47DE8E4BAF}">
      <dgm:prSet/>
      <dgm:spPr/>
      <dgm:t>
        <a:bodyPr/>
        <a:lstStyle/>
        <a:p>
          <a:endParaRPr lang="en-US"/>
        </a:p>
      </dgm:t>
    </dgm:pt>
    <dgm:pt modelId="{1BAC234F-9516-044F-9CD4-111CFF94F0F9}">
      <dgm:prSet phldrT="[Text]"/>
      <dgm:spPr/>
      <dgm:t>
        <a:bodyPr/>
        <a:lstStyle/>
        <a:p>
          <a:r>
            <a:rPr lang="en-US" dirty="0" err="1" smtClean="0"/>
            <a:t>Resolución</a:t>
          </a:r>
          <a:endParaRPr lang="en-US" dirty="0"/>
        </a:p>
      </dgm:t>
    </dgm:pt>
    <dgm:pt modelId="{D4DB9AEB-B885-6144-80EA-75E95304209C}" type="parTrans" cxnId="{FF2DC739-84E8-A744-9AE3-0DAF4B94EEDB}">
      <dgm:prSet/>
      <dgm:spPr/>
      <dgm:t>
        <a:bodyPr/>
        <a:lstStyle/>
        <a:p>
          <a:endParaRPr lang="en-US"/>
        </a:p>
      </dgm:t>
    </dgm:pt>
    <dgm:pt modelId="{8BC1AFAA-2E77-0E41-A69E-1F362138E278}" type="sibTrans" cxnId="{FF2DC739-84E8-A744-9AE3-0DAF4B94EEDB}">
      <dgm:prSet/>
      <dgm:spPr/>
      <dgm:t>
        <a:bodyPr/>
        <a:lstStyle/>
        <a:p>
          <a:endParaRPr lang="en-US"/>
        </a:p>
      </dgm:t>
    </dgm:pt>
    <dgm:pt modelId="{E17A7A7C-3414-9240-9FC7-1BD0EA0B8726}">
      <dgm:prSet phldrT="[Text]"/>
      <dgm:spPr/>
      <dgm:t>
        <a:bodyPr/>
        <a:lstStyle/>
        <a:p>
          <a:r>
            <a:rPr lang="en-US" dirty="0" smtClean="0"/>
            <a:t>Media queries</a:t>
          </a:r>
          <a:endParaRPr lang="en-US" dirty="0"/>
        </a:p>
      </dgm:t>
    </dgm:pt>
    <dgm:pt modelId="{0D20800A-145C-6D44-83F0-5CE0A8F0E100}" type="parTrans" cxnId="{CE38502B-3CAF-F249-A2B9-DF2B62AB8F7A}">
      <dgm:prSet/>
      <dgm:spPr/>
      <dgm:t>
        <a:bodyPr/>
        <a:lstStyle/>
        <a:p>
          <a:endParaRPr lang="en-US"/>
        </a:p>
      </dgm:t>
    </dgm:pt>
    <dgm:pt modelId="{CDCFF5D7-2D29-B04C-8E1D-7B950CFF34E0}" type="sibTrans" cxnId="{CE38502B-3CAF-F249-A2B9-DF2B62AB8F7A}">
      <dgm:prSet/>
      <dgm:spPr/>
      <dgm:t>
        <a:bodyPr/>
        <a:lstStyle/>
        <a:p>
          <a:endParaRPr lang="en-US"/>
        </a:p>
      </dgm:t>
    </dgm:pt>
    <dgm:pt modelId="{790C7B3A-143E-6D41-81E3-E5CFCB655EA0}">
      <dgm:prSet phldrT="[Text]"/>
      <dgm:spPr/>
      <dgm:t>
        <a:bodyPr/>
        <a:lstStyle/>
        <a:p>
          <a:r>
            <a:rPr lang="en-US" dirty="0" smtClean="0"/>
            <a:t>+</a:t>
          </a:r>
          <a:r>
            <a:rPr lang="en-US" dirty="0" err="1" smtClean="0"/>
            <a:t>Diseño</a:t>
          </a:r>
          <a:r>
            <a:rPr lang="en-US" dirty="0" smtClean="0"/>
            <a:t> </a:t>
          </a:r>
          <a:r>
            <a:rPr lang="en-US" dirty="0" err="1" smtClean="0"/>
            <a:t>Fluido</a:t>
          </a:r>
          <a:endParaRPr lang="en-US" dirty="0"/>
        </a:p>
      </dgm:t>
    </dgm:pt>
    <dgm:pt modelId="{5E6871E9-8B0B-8D4C-BF25-3297C52451D5}" type="parTrans" cxnId="{38C10638-ED6B-2D4D-89D1-F8B2D69A8C8E}">
      <dgm:prSet/>
      <dgm:spPr/>
      <dgm:t>
        <a:bodyPr/>
        <a:lstStyle/>
        <a:p>
          <a:endParaRPr lang="en-US"/>
        </a:p>
      </dgm:t>
    </dgm:pt>
    <dgm:pt modelId="{7623C598-545E-B243-A0A3-0F4DF3B516F4}" type="sibTrans" cxnId="{38C10638-ED6B-2D4D-89D1-F8B2D69A8C8E}">
      <dgm:prSet/>
      <dgm:spPr/>
      <dgm:t>
        <a:bodyPr/>
        <a:lstStyle/>
        <a:p>
          <a:endParaRPr lang="en-US"/>
        </a:p>
      </dgm:t>
    </dgm:pt>
    <dgm:pt modelId="{D02931EE-7FE2-BF4C-940F-86587E8D750A}" type="pres">
      <dgm:prSet presAssocID="{31B07FDD-907A-EC40-AB93-00D9F1975FC3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9A40F22-38C4-6D42-B708-9FE021247DF4}" type="pres">
      <dgm:prSet presAssocID="{A404BA12-6936-4744-8F27-8A3CFFA09927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CA1643-7520-B749-B9F8-CB0E8E639E51}" type="pres">
      <dgm:prSet presAssocID="{643B0995-8965-AB49-91D3-820615A72B9F}" presName="sibTrans" presStyleCnt="0"/>
      <dgm:spPr/>
    </dgm:pt>
    <dgm:pt modelId="{ACD9A8B9-ED4B-D54C-B4F3-FF6293D49FE4}" type="pres">
      <dgm:prSet presAssocID="{C67E7DF8-8186-1C48-B429-91E5D58819FA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D7819B-7FCA-644C-B38C-8EB5146121F7}" type="pres">
      <dgm:prSet presAssocID="{98106E42-A7AE-0444-98A5-B05AA22CED61}" presName="sibTrans" presStyleCnt="0"/>
      <dgm:spPr/>
    </dgm:pt>
    <dgm:pt modelId="{D06CB354-ABD0-0646-AE11-6E2263830FEA}" type="pres">
      <dgm:prSet presAssocID="{45A67C82-FC19-6B43-9BA0-DD1B5D5D1AAF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DD6B8A8-B90E-514C-946F-84F2A97656F1}" srcId="{A14E23C1-2242-5D4F-B123-E6D0284D9C5F}" destId="{0DEF930C-6B15-C94D-A18C-F59A55AD1A1F}" srcOrd="0" destOrd="0" parTransId="{48E4E60F-62ED-2042-B60A-F53EC0CBE344}" sibTransId="{809249BC-3D4A-8745-8ECD-37CFA0E55A52}"/>
    <dgm:cxn modelId="{54577B59-1842-E244-BE1D-ADD8F5CF4D89}" srcId="{C67E7DF8-8186-1C48-B429-91E5D58819FA}" destId="{B487FF6F-97FC-014B-A8CD-B9330D232F90}" srcOrd="0" destOrd="0" parTransId="{30FE65CD-5803-A84E-904B-E53C45E23A84}" sibTransId="{CBDEF772-B4AE-4C4F-8181-603401AFE6AA}"/>
    <dgm:cxn modelId="{7BAE9DE2-AC6F-CC40-B3AD-D0E5EE64BA4E}" type="presOf" srcId="{087746AC-C164-8845-A04D-C4ECABA80BC5}" destId="{D06CB354-ABD0-0646-AE11-6E2263830FEA}" srcOrd="0" destOrd="6" presId="urn:microsoft.com/office/officeart/2005/8/layout/hList6"/>
    <dgm:cxn modelId="{262AFD93-6D81-A942-A6A2-5A5476CC5117}" type="presOf" srcId="{0DEF930C-6B15-C94D-A18C-F59A55AD1A1F}" destId="{D06CB354-ABD0-0646-AE11-6E2263830FEA}" srcOrd="0" destOrd="5" presId="urn:microsoft.com/office/officeart/2005/8/layout/hList6"/>
    <dgm:cxn modelId="{05AA147C-6F44-7041-94F8-C2FCBCAD0E73}" srcId="{45A67C82-FC19-6B43-9BA0-DD1B5D5D1AAF}" destId="{84BFCD16-80F6-C042-9BAC-1607C08998F4}" srcOrd="0" destOrd="0" parTransId="{F184FE86-E2D6-094A-BF5F-23E54EDAB859}" sibTransId="{75F72C13-77FE-D647-9634-CB1BC293C0D0}"/>
    <dgm:cxn modelId="{2AA5D6E6-EAFC-CD47-81FD-FBD980B5AF33}" type="presOf" srcId="{AD7EB867-617A-3F41-A5A6-F185B46955CB}" destId="{ACD9A8B9-ED4B-D54C-B4F3-FF6293D49FE4}" srcOrd="0" destOrd="2" presId="urn:microsoft.com/office/officeart/2005/8/layout/hList6"/>
    <dgm:cxn modelId="{82A5B4D3-2297-1144-9D83-08153C730EAC}" type="presOf" srcId="{33EB519B-F46B-CF40-8AE2-BCEC11D5DEFB}" destId="{D06CB354-ABD0-0646-AE11-6E2263830FEA}" srcOrd="0" destOrd="2" presId="urn:microsoft.com/office/officeart/2005/8/layout/hList6"/>
    <dgm:cxn modelId="{979F148D-ADF9-004C-8D5D-F297A85CBDE4}" srcId="{C67E7DF8-8186-1C48-B429-91E5D58819FA}" destId="{80237960-25A0-1144-9C35-B2B1C9DC01A7}" srcOrd="2" destOrd="0" parTransId="{FC6CF99E-FA5F-BF42-96F2-CE13CDC42CD1}" sibTransId="{FD3F6088-194C-3546-B3C9-479FA8606A36}"/>
    <dgm:cxn modelId="{C3CE564F-E2CC-1744-A962-40B678669D3D}" type="presOf" srcId="{5644821E-89FF-954C-B05D-85EE50EF8D74}" destId="{D06CB354-ABD0-0646-AE11-6E2263830FEA}" srcOrd="0" destOrd="7" presId="urn:microsoft.com/office/officeart/2005/8/layout/hList6"/>
    <dgm:cxn modelId="{E9742D7A-3669-774A-9240-3B34C6B7B6F9}" type="presOf" srcId="{D1EA3155-F60D-3D43-B643-4A749FF0F417}" destId="{99A40F22-38C4-6D42-B708-9FE021247DF4}" srcOrd="0" destOrd="2" presId="urn:microsoft.com/office/officeart/2005/8/layout/hList6"/>
    <dgm:cxn modelId="{E6FA4EB4-9E5C-0743-8BCB-8395CF0DFC83}" type="presOf" srcId="{C67E7DF8-8186-1C48-B429-91E5D58819FA}" destId="{ACD9A8B9-ED4B-D54C-B4F3-FF6293D49FE4}" srcOrd="0" destOrd="0" presId="urn:microsoft.com/office/officeart/2005/8/layout/hList6"/>
    <dgm:cxn modelId="{1EFF0923-D43B-7D42-AB8F-E6CD36189E7A}" type="presOf" srcId="{DA7A3E44-C0F5-8F41-A7C1-84A4A93893B5}" destId="{99A40F22-38C4-6D42-B708-9FE021247DF4}" srcOrd="0" destOrd="4" presId="urn:microsoft.com/office/officeart/2005/8/layout/hList6"/>
    <dgm:cxn modelId="{169ED0B9-4941-3344-BD11-23F07D527ED7}" type="presOf" srcId="{A404BA12-6936-4744-8F27-8A3CFFA09927}" destId="{99A40F22-38C4-6D42-B708-9FE021247DF4}" srcOrd="0" destOrd="0" presId="urn:microsoft.com/office/officeart/2005/8/layout/hList6"/>
    <dgm:cxn modelId="{2E0F709C-5F5F-DE42-98D3-AB89B9A7BD5A}" type="presOf" srcId="{80237960-25A0-1144-9C35-B2B1C9DC01A7}" destId="{ACD9A8B9-ED4B-D54C-B4F3-FF6293D49FE4}" srcOrd="0" destOrd="3" presId="urn:microsoft.com/office/officeart/2005/8/layout/hList6"/>
    <dgm:cxn modelId="{310D79F1-F2B3-014A-832C-FA47DE8E4BAF}" srcId="{A14E23C1-2242-5D4F-B123-E6D0284D9C5F}" destId="{5644821E-89FF-954C-B05D-85EE50EF8D74}" srcOrd="2" destOrd="0" parTransId="{D664EBC4-B37B-934A-A261-097530689221}" sibTransId="{58EAAEB7-EECF-A941-AC3C-28781710A18D}"/>
    <dgm:cxn modelId="{38C10638-ED6B-2D4D-89D1-F8B2D69A8C8E}" srcId="{45A67C82-FC19-6B43-9BA0-DD1B5D5D1AAF}" destId="{790C7B3A-143E-6D41-81E3-E5CFCB655EA0}" srcOrd="2" destOrd="0" parTransId="{5E6871E9-8B0B-8D4C-BF25-3297C52451D5}" sibTransId="{7623C598-545E-B243-A0A3-0F4DF3B516F4}"/>
    <dgm:cxn modelId="{244263E2-054B-2545-B60C-7B7C581E5392}" srcId="{A404BA12-6936-4744-8F27-8A3CFFA09927}" destId="{DA7A3E44-C0F5-8F41-A7C1-84A4A93893B5}" srcOrd="3" destOrd="0" parTransId="{F40F5ABD-17F2-4945-9793-0EAB92021095}" sibTransId="{9111C827-78D5-D949-897A-9A95674FE48A}"/>
    <dgm:cxn modelId="{AC3269DE-CA37-AF43-9AF8-61AD5A4AD913}" type="presOf" srcId="{790C7B3A-143E-6D41-81E3-E5CFCB655EA0}" destId="{D06CB354-ABD0-0646-AE11-6E2263830FEA}" srcOrd="0" destOrd="3" presId="urn:microsoft.com/office/officeart/2005/8/layout/hList6"/>
    <dgm:cxn modelId="{1E5A61E9-FBDC-5B42-BB45-3B13264FCC88}" srcId="{31B07FDD-907A-EC40-AB93-00D9F1975FC3}" destId="{45A67C82-FC19-6B43-9BA0-DD1B5D5D1AAF}" srcOrd="2" destOrd="0" parTransId="{767D8D3C-63E5-8E4F-836C-52F5D5F2B6A4}" sibTransId="{7543A895-EA0E-C845-8D1F-FB6235AEDED4}"/>
    <dgm:cxn modelId="{B0374D73-E83F-234C-B8DA-63EB04904268}" srcId="{A404BA12-6936-4744-8F27-8A3CFFA09927}" destId="{05EB964B-16C0-5F49-BCB2-2A5682161C3B}" srcOrd="0" destOrd="0" parTransId="{1ACDE741-A1C9-AB4D-BC77-9B45852A47AF}" sibTransId="{61C8B12B-CA0F-AF4D-BE2D-09A8E6B96817}"/>
    <dgm:cxn modelId="{36D2B037-3AE8-0F47-84F0-207ACAA88A9B}" type="presOf" srcId="{1BAC234F-9516-044F-9CD4-111CFF94F0F9}" destId="{D06CB354-ABD0-0646-AE11-6E2263830FEA}" srcOrd="0" destOrd="8" presId="urn:microsoft.com/office/officeart/2005/8/layout/hList6"/>
    <dgm:cxn modelId="{60A9765E-35DD-264B-A7FE-6140F4C6FF9B}" type="presOf" srcId="{05EB964B-16C0-5F49-BCB2-2A5682161C3B}" destId="{99A40F22-38C4-6D42-B708-9FE021247DF4}" srcOrd="0" destOrd="1" presId="urn:microsoft.com/office/officeart/2005/8/layout/hList6"/>
    <dgm:cxn modelId="{70A5C101-EC26-CA44-A3C0-7F25DAAA39C7}" srcId="{A404BA12-6936-4744-8F27-8A3CFFA09927}" destId="{D1EA3155-F60D-3D43-B643-4A749FF0F417}" srcOrd="1" destOrd="0" parTransId="{A5FE0CCC-C5E9-3C49-A97E-20F2ACF8EAC9}" sibTransId="{0CBEF40D-F97F-AD4D-9C23-0A3FD9ADF08A}"/>
    <dgm:cxn modelId="{E1D43B86-26BF-F847-A9C9-2599815BEF60}" type="presOf" srcId="{A14E23C1-2242-5D4F-B123-E6D0284D9C5F}" destId="{D06CB354-ABD0-0646-AE11-6E2263830FEA}" srcOrd="0" destOrd="4" presId="urn:microsoft.com/office/officeart/2005/8/layout/hList6"/>
    <dgm:cxn modelId="{4CE4E8E1-186B-B347-9D18-8A6D48A67A4F}" srcId="{45A67C82-FC19-6B43-9BA0-DD1B5D5D1AAF}" destId="{33EB519B-F46B-CF40-8AE2-BCEC11D5DEFB}" srcOrd="1" destOrd="0" parTransId="{4A7793E1-F546-1340-A49A-20F41EBCE362}" sibTransId="{D4BCF906-F393-DD40-A72D-C4975FCE58C1}"/>
    <dgm:cxn modelId="{149F50CE-1450-6241-8C99-E30F89CCF84D}" srcId="{45A67C82-FC19-6B43-9BA0-DD1B5D5D1AAF}" destId="{A14E23C1-2242-5D4F-B123-E6D0284D9C5F}" srcOrd="3" destOrd="0" parTransId="{A82C1144-FE1E-1B4F-ADB1-91C470BCF79A}" sibTransId="{9B235CBE-187E-1B4B-9A42-8A71BB4CBE92}"/>
    <dgm:cxn modelId="{574668AA-62FF-BD48-B367-32A0DD5283DB}" srcId="{31B07FDD-907A-EC40-AB93-00D9F1975FC3}" destId="{A404BA12-6936-4744-8F27-8A3CFFA09927}" srcOrd="0" destOrd="0" parTransId="{D4209AAB-081A-C74F-A4C4-3386624186D0}" sibTransId="{643B0995-8965-AB49-91D3-820615A72B9F}"/>
    <dgm:cxn modelId="{6DF3EF62-AD65-5844-AD3B-5324B020ACFC}" srcId="{A14E23C1-2242-5D4F-B123-E6D0284D9C5F}" destId="{087746AC-C164-8845-A04D-C4ECABA80BC5}" srcOrd="1" destOrd="0" parTransId="{CDB11363-F37B-6C4B-AFC5-847A38509CE4}" sibTransId="{C7D66D50-2B13-C74A-8766-885AAA311112}"/>
    <dgm:cxn modelId="{AD14ED7E-9850-DD48-A62C-DA38259E1B94}" type="presOf" srcId="{B487FF6F-97FC-014B-A8CD-B9330D232F90}" destId="{ACD9A8B9-ED4B-D54C-B4F3-FF6293D49FE4}" srcOrd="0" destOrd="1" presId="urn:microsoft.com/office/officeart/2005/8/layout/hList6"/>
    <dgm:cxn modelId="{E9F7057A-1935-764C-8095-B91BF7BB5A02}" type="presOf" srcId="{45A67C82-FC19-6B43-9BA0-DD1B5D5D1AAF}" destId="{D06CB354-ABD0-0646-AE11-6E2263830FEA}" srcOrd="0" destOrd="0" presId="urn:microsoft.com/office/officeart/2005/8/layout/hList6"/>
    <dgm:cxn modelId="{FF2DC739-84E8-A744-9AE3-0DAF4B94EEDB}" srcId="{A14E23C1-2242-5D4F-B123-E6D0284D9C5F}" destId="{1BAC234F-9516-044F-9CD4-111CFF94F0F9}" srcOrd="3" destOrd="0" parTransId="{D4DB9AEB-B885-6144-80EA-75E95304209C}" sibTransId="{8BC1AFAA-2E77-0E41-A69E-1F362138E278}"/>
    <dgm:cxn modelId="{215FAC64-5B9F-574C-A902-E5CDF1B4D261}" type="presOf" srcId="{31B07FDD-907A-EC40-AB93-00D9F1975FC3}" destId="{D02931EE-7FE2-BF4C-940F-86587E8D750A}" srcOrd="0" destOrd="0" presId="urn:microsoft.com/office/officeart/2005/8/layout/hList6"/>
    <dgm:cxn modelId="{2AB1019B-C06A-3F40-A1E7-1962C31D24CF}" srcId="{C67E7DF8-8186-1C48-B429-91E5D58819FA}" destId="{AD7EB867-617A-3F41-A5A6-F185B46955CB}" srcOrd="1" destOrd="0" parTransId="{FA8BFCB5-A28E-9D44-B0D9-3E6F2FF582B3}" sibTransId="{8D2EC825-FF83-EC40-8DA2-FDAE6D05931B}"/>
    <dgm:cxn modelId="{2F933A41-BF19-EF4C-B365-7646347B25FC}" type="presOf" srcId="{E17A7A7C-3414-9240-9FC7-1BD0EA0B8726}" destId="{ACD9A8B9-ED4B-D54C-B4F3-FF6293D49FE4}" srcOrd="0" destOrd="4" presId="urn:microsoft.com/office/officeart/2005/8/layout/hList6"/>
    <dgm:cxn modelId="{EB0D4826-0508-AA4B-B33C-553058136768}" srcId="{A404BA12-6936-4744-8F27-8A3CFFA09927}" destId="{77C70C29-1144-CA4B-BF07-6F5C0917A8FE}" srcOrd="2" destOrd="0" parTransId="{00BA10E1-E8D2-2644-9BB7-8B38671447F2}" sibTransId="{8C595789-7DDE-2242-83B3-D9680EEE11CD}"/>
    <dgm:cxn modelId="{22DF6822-EC97-FB44-AFE3-44A3A41C11FD}" type="presOf" srcId="{77C70C29-1144-CA4B-BF07-6F5C0917A8FE}" destId="{99A40F22-38C4-6D42-B708-9FE021247DF4}" srcOrd="0" destOrd="3" presId="urn:microsoft.com/office/officeart/2005/8/layout/hList6"/>
    <dgm:cxn modelId="{CE38502B-3CAF-F249-A2B9-DF2B62AB8F7A}" srcId="{80237960-25A0-1144-9C35-B2B1C9DC01A7}" destId="{E17A7A7C-3414-9240-9FC7-1BD0EA0B8726}" srcOrd="0" destOrd="0" parTransId="{0D20800A-145C-6D44-83F0-5CE0A8F0E100}" sibTransId="{CDCFF5D7-2D29-B04C-8E1D-7B950CFF34E0}"/>
    <dgm:cxn modelId="{4A94FFC4-FA01-CC44-8394-940985A2CA17}" type="presOf" srcId="{1C4A8AF3-05FC-2342-818F-5E6DC0AB54CF}" destId="{99A40F22-38C4-6D42-B708-9FE021247DF4}" srcOrd="0" destOrd="5" presId="urn:microsoft.com/office/officeart/2005/8/layout/hList6"/>
    <dgm:cxn modelId="{D26564B7-7622-3240-9BB2-CDD0C92F669D}" srcId="{31B07FDD-907A-EC40-AB93-00D9F1975FC3}" destId="{C67E7DF8-8186-1C48-B429-91E5D58819FA}" srcOrd="1" destOrd="0" parTransId="{3FF49AAC-430E-E34D-BD48-E5535FEFF464}" sibTransId="{98106E42-A7AE-0444-98A5-B05AA22CED61}"/>
    <dgm:cxn modelId="{C92F893A-075D-9546-BE9C-AB3F3AAB2953}" type="presOf" srcId="{84BFCD16-80F6-C042-9BAC-1607C08998F4}" destId="{D06CB354-ABD0-0646-AE11-6E2263830FEA}" srcOrd="0" destOrd="1" presId="urn:microsoft.com/office/officeart/2005/8/layout/hList6"/>
    <dgm:cxn modelId="{979B0A49-BED3-FE4D-B5C8-C62E3E5FD31C}" srcId="{A404BA12-6936-4744-8F27-8A3CFFA09927}" destId="{1C4A8AF3-05FC-2342-818F-5E6DC0AB54CF}" srcOrd="4" destOrd="0" parTransId="{711F029C-04A7-034A-AD67-AD652395CA0E}" sibTransId="{091CE2ED-74AF-534C-B726-1D596ED9FEE5}"/>
    <dgm:cxn modelId="{88BD6DF7-B60E-7A4F-B4EB-2022B8269414}" type="presParOf" srcId="{D02931EE-7FE2-BF4C-940F-86587E8D750A}" destId="{99A40F22-38C4-6D42-B708-9FE021247DF4}" srcOrd="0" destOrd="0" presId="urn:microsoft.com/office/officeart/2005/8/layout/hList6"/>
    <dgm:cxn modelId="{28DCAC93-46AD-0F4C-9716-27A499E1E3DE}" type="presParOf" srcId="{D02931EE-7FE2-BF4C-940F-86587E8D750A}" destId="{ABCA1643-7520-B749-B9F8-CB0E8E639E51}" srcOrd="1" destOrd="0" presId="urn:microsoft.com/office/officeart/2005/8/layout/hList6"/>
    <dgm:cxn modelId="{21D43193-6CCB-1A47-BEAF-C48C633D06DC}" type="presParOf" srcId="{D02931EE-7FE2-BF4C-940F-86587E8D750A}" destId="{ACD9A8B9-ED4B-D54C-B4F3-FF6293D49FE4}" srcOrd="2" destOrd="0" presId="urn:microsoft.com/office/officeart/2005/8/layout/hList6"/>
    <dgm:cxn modelId="{A68D79A9-DD98-AE48-B5D3-4363689A7C4D}" type="presParOf" srcId="{D02931EE-7FE2-BF4C-940F-86587E8D750A}" destId="{EFD7819B-7FCA-644C-B38C-8EB5146121F7}" srcOrd="3" destOrd="0" presId="urn:microsoft.com/office/officeart/2005/8/layout/hList6"/>
    <dgm:cxn modelId="{31FCABAE-C98F-F84F-B574-CBE9BBF622C3}" type="presParOf" srcId="{D02931EE-7FE2-BF4C-940F-86587E8D750A}" destId="{D06CB354-ABD0-0646-AE11-6E2263830FEA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A40F22-38C4-6D42-B708-9FE021247DF4}">
      <dsp:nvSpPr>
        <dsp:cNvPr id="0" name=""/>
        <dsp:cNvSpPr/>
      </dsp:nvSpPr>
      <dsp:spPr>
        <a:xfrm rot="16200000">
          <a:off x="-505650" y="506933"/>
          <a:ext cx="4351338" cy="3337470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9650" bIns="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err="1" smtClean="0"/>
            <a:t>Diseño</a:t>
          </a:r>
          <a:r>
            <a:rPr lang="en-US" sz="2200" kern="1200" dirty="0" smtClean="0"/>
            <a:t> </a:t>
          </a:r>
          <a:r>
            <a:rPr lang="en-US" sz="2200" kern="1200" dirty="0" err="1" smtClean="0"/>
            <a:t>Fluído</a:t>
          </a:r>
          <a:endParaRPr lang="en-US" sz="22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smtClean="0"/>
            <a:t>% o </a:t>
          </a:r>
          <a:r>
            <a:rPr lang="en-US" sz="1700" kern="1200" dirty="0" err="1" smtClean="0"/>
            <a:t>em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err="1" smtClean="0"/>
            <a:t>Adaptan</a:t>
          </a:r>
          <a:r>
            <a:rPr lang="en-US" sz="1700" kern="1200" dirty="0" smtClean="0"/>
            <a:t> al ancho de la </a:t>
          </a:r>
          <a:r>
            <a:rPr lang="en-US" sz="1700" kern="1200" dirty="0" err="1" smtClean="0"/>
            <a:t>pantalla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smtClean="0"/>
            <a:t>+ </a:t>
          </a:r>
          <a:r>
            <a:rPr lang="en-US" sz="1700" kern="1200" dirty="0" err="1" smtClean="0"/>
            <a:t>pantallas</a:t>
          </a:r>
          <a:r>
            <a:rPr lang="en-US" sz="1700" kern="1200" dirty="0" smtClean="0"/>
            <a:t> </a:t>
          </a:r>
          <a:r>
            <a:rPr lang="en-US" sz="1700" kern="1200" dirty="0" err="1" smtClean="0"/>
            <a:t>pequeñas</a:t>
          </a:r>
          <a:r>
            <a:rPr lang="en-US" sz="1700" kern="1200" dirty="0" smtClean="0"/>
            <a:t> y </a:t>
          </a:r>
          <a:r>
            <a:rPr lang="en-US" sz="1700" kern="1200" dirty="0" err="1" smtClean="0"/>
            <a:t>medianas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smtClean="0"/>
            <a:t>-  </a:t>
          </a:r>
          <a:r>
            <a:rPr lang="en-US" sz="1700" kern="1200" dirty="0" err="1" smtClean="0"/>
            <a:t>Pantallas</a:t>
          </a:r>
          <a:r>
            <a:rPr lang="en-US" sz="1700" kern="1200" dirty="0" smtClean="0"/>
            <a:t> </a:t>
          </a:r>
          <a:r>
            <a:rPr lang="en-US" sz="1700" kern="1200" dirty="0" err="1" smtClean="0"/>
            <a:t>grandes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700" kern="1200" dirty="0"/>
        </a:p>
      </dsp:txBody>
      <dsp:txXfrm rot="5400000">
        <a:off x="1284" y="870267"/>
        <a:ext cx="3337470" cy="2610802"/>
      </dsp:txXfrm>
    </dsp:sp>
    <dsp:sp modelId="{ACD9A8B9-ED4B-D54C-B4F3-FF6293D49FE4}">
      <dsp:nvSpPr>
        <dsp:cNvPr id="0" name=""/>
        <dsp:cNvSpPr/>
      </dsp:nvSpPr>
      <dsp:spPr>
        <a:xfrm rot="16200000">
          <a:off x="3082131" y="506933"/>
          <a:ext cx="4351338" cy="3337470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9650" bIns="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err="1" smtClean="0"/>
            <a:t>Diseño</a:t>
          </a:r>
          <a:r>
            <a:rPr lang="en-US" sz="2200" kern="1200" dirty="0" smtClean="0"/>
            <a:t> </a:t>
          </a:r>
          <a:r>
            <a:rPr lang="en-US" sz="2200" kern="1200" dirty="0" err="1" smtClean="0"/>
            <a:t>adaptativo</a:t>
          </a:r>
          <a:endParaRPr lang="en-US" sz="22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err="1" smtClean="0"/>
            <a:t>Plantillas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err="1" smtClean="0"/>
            <a:t>Basadas</a:t>
          </a:r>
          <a:r>
            <a:rPr lang="en-US" sz="1700" kern="1200" dirty="0" smtClean="0"/>
            <a:t> </a:t>
          </a:r>
          <a:r>
            <a:rPr lang="en-US" sz="1700" kern="1200" dirty="0" err="1" smtClean="0"/>
            <a:t>en</a:t>
          </a:r>
          <a:r>
            <a:rPr lang="en-US" sz="1700" kern="1200" dirty="0" smtClean="0"/>
            <a:t> </a:t>
          </a:r>
          <a:r>
            <a:rPr lang="en-US" sz="1700" kern="1200" dirty="0" err="1" smtClean="0"/>
            <a:t>puntos</a:t>
          </a:r>
          <a:r>
            <a:rPr lang="en-US" sz="1700" kern="1200" dirty="0" smtClean="0"/>
            <a:t> </a:t>
          </a:r>
          <a:r>
            <a:rPr lang="en-US" sz="1700" kern="1200" dirty="0" err="1" smtClean="0"/>
            <a:t>quiebre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smtClean="0"/>
            <a:t>Un </a:t>
          </a:r>
          <a:r>
            <a:rPr lang="en-US" sz="1700" kern="1200" dirty="0" err="1" smtClean="0"/>
            <a:t>cliente</a:t>
          </a:r>
          <a:r>
            <a:rPr lang="en-US" sz="1700" kern="1200" dirty="0" smtClean="0"/>
            <a:t> </a:t>
          </a:r>
          <a:r>
            <a:rPr lang="en-US" sz="1700" kern="1200" dirty="0" err="1" smtClean="0"/>
            <a:t>agente</a:t>
          </a:r>
          <a:r>
            <a:rPr lang="en-US" sz="1700" kern="1200" dirty="0" smtClean="0"/>
            <a:t>, un </a:t>
          </a:r>
          <a:r>
            <a:rPr lang="en-US" sz="1700" kern="1200" dirty="0" err="1" smtClean="0"/>
            <a:t>estilo</a:t>
          </a:r>
          <a:endParaRPr lang="en-US" sz="1700" kern="1200" dirty="0"/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smtClean="0"/>
            <a:t>Media queries</a:t>
          </a:r>
          <a:endParaRPr lang="en-US" sz="1700" kern="1200" dirty="0"/>
        </a:p>
      </dsp:txBody>
      <dsp:txXfrm rot="5400000">
        <a:off x="3589065" y="870267"/>
        <a:ext cx="3337470" cy="2610802"/>
      </dsp:txXfrm>
    </dsp:sp>
    <dsp:sp modelId="{D06CB354-ABD0-0646-AE11-6E2263830FEA}">
      <dsp:nvSpPr>
        <dsp:cNvPr id="0" name=""/>
        <dsp:cNvSpPr/>
      </dsp:nvSpPr>
      <dsp:spPr>
        <a:xfrm rot="16200000">
          <a:off x="6669912" y="506933"/>
          <a:ext cx="4351338" cy="3337470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9650" bIns="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err="1" smtClean="0"/>
            <a:t>Diseño</a:t>
          </a:r>
          <a:r>
            <a:rPr lang="en-US" sz="2200" kern="1200" dirty="0" smtClean="0"/>
            <a:t> </a:t>
          </a:r>
          <a:r>
            <a:rPr lang="en-US" sz="2200" kern="1200" dirty="0" err="1" smtClean="0"/>
            <a:t>responsivo</a:t>
          </a:r>
          <a:endParaRPr lang="en-US" sz="22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err="1" smtClean="0"/>
            <a:t>Adapta</a:t>
          </a:r>
          <a:r>
            <a:rPr lang="en-US" sz="1700" kern="1200" dirty="0" smtClean="0"/>
            <a:t>: </a:t>
          </a:r>
          <a:r>
            <a:rPr lang="en-US" sz="1700" kern="1200" dirty="0" err="1" smtClean="0"/>
            <a:t>Diseño</a:t>
          </a:r>
          <a:r>
            <a:rPr lang="en-US" sz="1700" kern="1200" dirty="0" smtClean="0"/>
            <a:t> y </a:t>
          </a:r>
          <a:r>
            <a:rPr lang="en-US" sz="1700" kern="1200" dirty="0" err="1" smtClean="0"/>
            <a:t>contenidos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err="1" smtClean="0"/>
            <a:t>Organización</a:t>
          </a:r>
          <a:r>
            <a:rPr lang="en-US" sz="1700" kern="1200" dirty="0" smtClean="0"/>
            <a:t> </a:t>
          </a:r>
          <a:r>
            <a:rPr lang="en-US" sz="1700" kern="1200" dirty="0" err="1" smtClean="0"/>
            <a:t>por</a:t>
          </a:r>
          <a:r>
            <a:rPr lang="en-US" sz="1700" kern="1200" dirty="0" smtClean="0"/>
            <a:t> </a:t>
          </a:r>
          <a:r>
            <a:rPr lang="en-US" sz="1700" kern="1200" dirty="0" err="1" smtClean="0"/>
            <a:t>bloques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smtClean="0"/>
            <a:t>+</a:t>
          </a:r>
          <a:r>
            <a:rPr lang="en-US" sz="1700" kern="1200" dirty="0" err="1" smtClean="0"/>
            <a:t>Diseño</a:t>
          </a:r>
          <a:r>
            <a:rPr lang="en-US" sz="1700" kern="1200" dirty="0" smtClean="0"/>
            <a:t> </a:t>
          </a:r>
          <a:r>
            <a:rPr lang="en-US" sz="1700" kern="1200" dirty="0" err="1" smtClean="0"/>
            <a:t>Fluido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err="1" smtClean="0"/>
            <a:t>Parámetros</a:t>
          </a:r>
          <a:r>
            <a:rPr lang="en-US" sz="1700" kern="1200" dirty="0" smtClean="0"/>
            <a:t>:</a:t>
          </a:r>
          <a:endParaRPr lang="en-US" sz="1700" kern="1200" dirty="0"/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err="1" smtClean="0"/>
            <a:t>Dimensiones</a:t>
          </a:r>
          <a:endParaRPr lang="en-US" sz="1700" kern="1200" dirty="0"/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err="1" smtClean="0"/>
            <a:t>Orientación</a:t>
          </a:r>
          <a:endParaRPr lang="en-US" sz="1700" kern="1200" dirty="0"/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err="1" smtClean="0"/>
            <a:t>Proporción</a:t>
          </a:r>
          <a:endParaRPr lang="en-US" sz="1700" kern="1200" dirty="0"/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err="1" smtClean="0"/>
            <a:t>Resolución</a:t>
          </a:r>
          <a:endParaRPr lang="en-US" sz="1700" kern="1200" dirty="0"/>
        </a:p>
      </dsp:txBody>
      <dsp:txXfrm rot="5400000">
        <a:off x="7176846" y="870267"/>
        <a:ext cx="3337470" cy="26108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tiff>
</file>

<file path=ppt/media/image13.png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png>
</file>

<file path=ppt/media/image22.tiff>
</file>

<file path=ppt/media/image23.tiff>
</file>

<file path=ppt/media/image24.tiff>
</file>

<file path=ppt/media/image25.tiff>
</file>

<file path=ppt/media/image26.png>
</file>

<file path=ppt/media/image27.png>
</file>

<file path=ppt/media/image28.tiff>
</file>

<file path=ppt/media/image29.tiff>
</file>

<file path=ppt/media/image3.tiff>
</file>

<file path=ppt/media/image30.tiff>
</file>

<file path=ppt/media/image31.tiff>
</file>

<file path=ppt/media/image32.tiff>
</file>

<file path=ppt/media/image33.tiff>
</file>

<file path=ppt/media/image34.tiff>
</file>

<file path=ppt/media/image35.png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5/30/18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49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 smtClean="0"/>
              <a:t>Actualmente, nosotros diseñamos para más dispositivos que nunca.</a:t>
            </a:r>
          </a:p>
          <a:p>
            <a:r>
              <a:rPr lang="es-ES_tradnl" dirty="0" smtClean="0"/>
              <a:t>Cada medio es distinto (ancho mínimo de pantalla, densidad de pixel, n° de colores, fuentes, navegador…)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64% de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internautas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Ecuador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realizan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operaciones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compra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venta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red a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dispositivos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inteligentes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17,11%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población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mayor de 5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2,8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millones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ecuatorianos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declara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sociales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teléfono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inteligente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3169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6086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Adaptive</a:t>
            </a:r>
          </a:p>
          <a:p>
            <a:r>
              <a:rPr lang="en-US" dirty="0" err="1" smtClean="0"/>
              <a:t>Enfoque</a:t>
            </a:r>
            <a:endParaRPr lang="en-US" dirty="0" smtClean="0"/>
          </a:p>
          <a:p>
            <a:pPr lvl="1"/>
            <a:r>
              <a:rPr lang="en-US" dirty="0" err="1" smtClean="0"/>
              <a:t>Necesidades</a:t>
            </a:r>
            <a:r>
              <a:rPr lang="en-US" dirty="0" smtClean="0"/>
              <a:t> del </a:t>
            </a:r>
            <a:r>
              <a:rPr lang="en-US" dirty="0" err="1" smtClean="0"/>
              <a:t>usuario</a:t>
            </a:r>
            <a:endParaRPr lang="en-US" dirty="0" smtClean="0"/>
          </a:p>
          <a:p>
            <a:pPr lvl="1"/>
            <a:r>
              <a:rPr lang="en-US" dirty="0" err="1" smtClean="0"/>
              <a:t>Resolución</a:t>
            </a:r>
            <a:r>
              <a:rPr lang="en-US" dirty="0" smtClean="0"/>
              <a:t> de la </a:t>
            </a:r>
            <a:r>
              <a:rPr lang="en-US" dirty="0" err="1" smtClean="0"/>
              <a:t>pantalla</a:t>
            </a:r>
            <a:endParaRPr lang="en-US" dirty="0" smtClean="0"/>
          </a:p>
          <a:p>
            <a:r>
              <a:rPr lang="en-US" dirty="0" err="1" smtClean="0"/>
              <a:t>Técnica</a:t>
            </a:r>
            <a:r>
              <a:rPr lang="en-US" dirty="0" smtClean="0"/>
              <a:t> de </a:t>
            </a:r>
            <a:r>
              <a:rPr lang="en-US" dirty="0" err="1" smtClean="0"/>
              <a:t>diseño</a:t>
            </a:r>
            <a:endParaRPr lang="en-US" dirty="0" smtClean="0"/>
          </a:p>
          <a:p>
            <a:pPr lvl="1"/>
            <a:r>
              <a:rPr lang="en-US" dirty="0" err="1" smtClean="0"/>
              <a:t>Mejora</a:t>
            </a:r>
            <a:r>
              <a:rPr lang="en-US" dirty="0" smtClean="0"/>
              <a:t> </a:t>
            </a:r>
            <a:r>
              <a:rPr lang="en-US" dirty="0" err="1" smtClean="0"/>
              <a:t>Progresiva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Responsive</a:t>
            </a:r>
          </a:p>
          <a:p>
            <a:r>
              <a:rPr lang="en-US" dirty="0" smtClean="0"/>
              <a:t>El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adecuado</a:t>
            </a:r>
            <a:r>
              <a:rPr lang="en-US" dirty="0" smtClean="0"/>
              <a:t> y popular</a:t>
            </a:r>
          </a:p>
          <a:p>
            <a:r>
              <a:rPr lang="en-US" dirty="0" err="1" smtClean="0"/>
              <a:t>Adaptando</a:t>
            </a:r>
            <a:r>
              <a:rPr lang="en-US" dirty="0" smtClean="0"/>
              <a:t> a 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navegadores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020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Viewport: </a:t>
            </a:r>
            <a:r>
              <a:rPr lang="en-US" dirty="0" err="1" smtClean="0"/>
              <a:t>cómo</a:t>
            </a:r>
            <a:r>
              <a:rPr lang="en-US" dirty="0" smtClean="0"/>
              <a:t> </a:t>
            </a:r>
            <a:r>
              <a:rPr lang="en-US" dirty="0" err="1" smtClean="0"/>
              <a:t>controlar</a:t>
            </a:r>
            <a:r>
              <a:rPr lang="en-US" dirty="0" smtClean="0"/>
              <a:t> las </a:t>
            </a:r>
            <a:r>
              <a:rPr lang="en-US" dirty="0" err="1" smtClean="0"/>
              <a:t>dimensiones</a:t>
            </a:r>
            <a:r>
              <a:rPr lang="en-US" dirty="0" smtClean="0"/>
              <a:t> de la </a:t>
            </a:r>
            <a:r>
              <a:rPr lang="en-US" dirty="0" err="1" smtClean="0"/>
              <a:t>página</a:t>
            </a:r>
            <a:r>
              <a:rPr lang="en-US" dirty="0" smtClean="0"/>
              <a:t> y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redimensión</a:t>
            </a:r>
            <a:endParaRPr lang="en-US" baseline="0" dirty="0" smtClean="0"/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width=device-width: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tamaño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página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ancho del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dispositivo</a:t>
            </a:r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initial-scale=1.0: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zoom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inicial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página</a:t>
            </a:r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maximum-scale: </a:t>
            </a:r>
            <a:r>
              <a:rPr lang="es-ES_tradnl" sz="1200" dirty="0" smtClean="0"/>
              <a:t>Establece el zoom máximo que puede hacer el usuario.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8156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img</a:t>
            </a:r>
            <a:r>
              <a:rPr lang="en-US" dirty="0" smtClean="0"/>
              <a:t> {max-width: 100%;height: auto;}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2913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 err="1" smtClean="0"/>
              <a:t>Width</a:t>
            </a:r>
            <a:endParaRPr lang="es-ES_tradnl" dirty="0" smtClean="0"/>
          </a:p>
          <a:p>
            <a:r>
              <a:rPr lang="es-ES_tradnl" dirty="0" err="1" smtClean="0"/>
              <a:t>Height</a:t>
            </a:r>
            <a:endParaRPr lang="es-ES_tradnl" dirty="0" smtClean="0"/>
          </a:p>
          <a:p>
            <a:r>
              <a:rPr lang="es-ES_tradnl" dirty="0" err="1" smtClean="0"/>
              <a:t>device-width</a:t>
            </a:r>
            <a:endParaRPr lang="es-ES_tradnl" dirty="0" smtClean="0"/>
          </a:p>
          <a:p>
            <a:r>
              <a:rPr lang="es-ES_tradnl" dirty="0" err="1" smtClean="0"/>
              <a:t>device-height</a:t>
            </a:r>
            <a:endParaRPr lang="es-ES_tradnl" dirty="0" smtClean="0"/>
          </a:p>
          <a:p>
            <a:r>
              <a:rPr lang="es-ES_tradnl" dirty="0" err="1" smtClean="0"/>
              <a:t>Orientation</a:t>
            </a:r>
            <a:endParaRPr lang="es-ES_tradnl" dirty="0" smtClean="0"/>
          </a:p>
          <a:p>
            <a:r>
              <a:rPr lang="es-ES_tradnl" dirty="0" smtClean="0"/>
              <a:t>Y muchos otros mas…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663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5/30/18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www.w3schools.com/browsers/browsers_display.asp" TargetMode="External"/><Relationship Id="rId3" Type="http://schemas.openxmlformats.org/officeDocument/2006/relationships/image" Target="../media/image9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tiff"/><Relationship Id="rId3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19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mattkersley.com/responsive/" TargetMode="External"/><Relationship Id="rId4" Type="http://schemas.openxmlformats.org/officeDocument/2006/relationships/hyperlink" Target="http://ipadpeek.com/" TargetMode="External"/><Relationship Id="rId5" Type="http://schemas.openxmlformats.org/officeDocument/2006/relationships/hyperlink" Target="http://www.mobilephoneemulator.com/" TargetMode="External"/><Relationship Id="rId6" Type="http://schemas.openxmlformats.org/officeDocument/2006/relationships/hyperlink" Target="https://search.google.com/search-console/mobile-friendly" TargetMode="External"/><Relationship Id="rId7" Type="http://schemas.openxmlformats.org/officeDocument/2006/relationships/hyperlink" Target="https://www.google.com.ec/url?sa=t&amp;rct=j&amp;q=&amp;esrc=s&amp;source=web&amp;cd=1&amp;cad=rja&amp;uact=8&amp;ved=0ahUKEwj3rJ7Z3Y7UAhVJZCYKHb2ZCTAQFggmMAA&amp;url=http://quirktools.com/screenfly/&amp;usg=AFQjCNEh-Ye2UJc5oT2UU7uEQjxnQRpmPg&amp;sig2=XX0UglH3SYeVTfONjhWV8Q" TargetMode="External"/><Relationship Id="rId8" Type="http://schemas.openxmlformats.org/officeDocument/2006/relationships/hyperlink" Target="https://chrome.google.com/webstore/detail/window-resizer/kkelicaakdanhinjdeammmilcgefonfh" TargetMode="External"/><Relationship Id="rId9" Type="http://schemas.openxmlformats.org/officeDocument/2006/relationships/hyperlink" Target="https://developers.google.com/chrome-developer-tools/" TargetMode="External"/><Relationship Id="rId10" Type="http://schemas.openxmlformats.org/officeDocument/2006/relationships/hyperlink" Target="https://www.w3.org/2016/11/mobile-checker-disabled/" TargetMode="External"/><Relationship Id="rId1" Type="http://schemas.openxmlformats.org/officeDocument/2006/relationships/slideLayout" Target="../slideLayouts/slideLayout5.xml"/><Relationship Id="rId2" Type="http://schemas.openxmlformats.org/officeDocument/2006/relationships/hyperlink" Target="http://www.responsinator.com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4" Type="http://schemas.openxmlformats.org/officeDocument/2006/relationships/hyperlink" Target="https://www.w3schools.com/css/example_withoutviewport.htm" TargetMode="External"/><Relationship Id="rId5" Type="http://schemas.openxmlformats.org/officeDocument/2006/relationships/hyperlink" Target="https://www.w3schools.com/css/example_withviewport.htm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3.tif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4.tiff"/><Relationship Id="rId3" Type="http://schemas.openxmlformats.org/officeDocument/2006/relationships/image" Target="../media/image25.tif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/tryit.asp?filename=trycss3_box-sizing_new" TargetMode="External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w3schools.com/css/tryit.asp?filename=trycss3_box-sizing_old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8.tif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9.tiff"/><Relationship Id="rId3" Type="http://schemas.openxmlformats.org/officeDocument/2006/relationships/image" Target="../media/image30.tif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developer.mozilla.org/es/docs/CSS/Media_queries" TargetMode="External"/><Relationship Id="rId3" Type="http://schemas.openxmlformats.org/officeDocument/2006/relationships/hyperlink" Target="https://responsivedesign.is/develop/browser-feature-support/media-queries-for-common-device-breakpoints/" TargetMode="Externa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1.tif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2.tif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tif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support.google.com/analytics/answer/1009409?hl=es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getbootstrap.com/" TargetMode="External"/><Relationship Id="rId3" Type="http://schemas.openxmlformats.org/officeDocument/2006/relationships/image" Target="../media/image34.tif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mputerworld.com.ec/actualidad/tendencias/622-olx-ec.html" TargetMode="External"/><Relationship Id="rId4" Type="http://schemas.openxmlformats.org/officeDocument/2006/relationships/hyperlink" Target="http://es.learnlayout.com/toc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metroecuador.com.ec/ec/estilodevida/2016/08/16/28-millones-ecuatorianos-redes-sociales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hyperlink" Target="https://developers.google.com/web/fundamentals/design-and-ui/responsive/content?hl=es-419" TargetMode="External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Unidad</a:t>
            </a:r>
            <a:r>
              <a:rPr lang="en-US" dirty="0" smtClean="0"/>
              <a:t> 4 – </a:t>
            </a:r>
            <a:r>
              <a:rPr lang="en-US" dirty="0" err="1" smtClean="0"/>
              <a:t>Diseño</a:t>
            </a:r>
            <a:r>
              <a:rPr lang="en-US" dirty="0" smtClean="0"/>
              <a:t> web adaptable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Tamaño</a:t>
            </a:r>
            <a:r>
              <a:rPr lang="en-US" dirty="0" smtClean="0"/>
              <a:t> </a:t>
            </a:r>
            <a:r>
              <a:rPr lang="en-US" dirty="0" err="1" smtClean="0"/>
              <a:t>Fijo</a:t>
            </a:r>
            <a:r>
              <a:rPr lang="en-US" dirty="0" smtClean="0"/>
              <a:t> (Fixed)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Fácil</a:t>
            </a:r>
            <a:r>
              <a:rPr lang="en-US" dirty="0" smtClean="0"/>
              <a:t> de </a:t>
            </a:r>
            <a:r>
              <a:rPr lang="en-US" dirty="0" err="1" smtClean="0"/>
              <a:t>diseñar</a:t>
            </a:r>
            <a:endParaRPr lang="en-US" dirty="0" smtClean="0"/>
          </a:p>
          <a:p>
            <a:r>
              <a:rPr lang="en-US" dirty="0" err="1" smtClean="0"/>
              <a:t>Fácil</a:t>
            </a:r>
            <a:r>
              <a:rPr lang="en-US" dirty="0" smtClean="0"/>
              <a:t> de </a:t>
            </a:r>
            <a:r>
              <a:rPr lang="en-US" dirty="0" err="1" smtClean="0"/>
              <a:t>agregar</a:t>
            </a:r>
            <a:r>
              <a:rPr lang="en-US" dirty="0" smtClean="0"/>
              <a:t> </a:t>
            </a:r>
            <a:r>
              <a:rPr lang="en-US" dirty="0" err="1" smtClean="0"/>
              <a:t>funcionalidad</a:t>
            </a:r>
            <a:endParaRPr lang="en-US" dirty="0" smtClean="0"/>
          </a:p>
          <a:p>
            <a:r>
              <a:rPr lang="en-US" dirty="0" smtClean="0"/>
              <a:t>No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necesario</a:t>
            </a:r>
            <a:r>
              <a:rPr lang="en-US" dirty="0" smtClean="0"/>
              <a:t> </a:t>
            </a:r>
            <a:r>
              <a:rPr lang="en-US" dirty="0" err="1" smtClean="0"/>
              <a:t>preocuparse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el </a:t>
            </a:r>
            <a:r>
              <a:rPr lang="en-US" dirty="0" err="1" smtClean="0"/>
              <a:t>tamaño</a:t>
            </a:r>
            <a:r>
              <a:rPr lang="en-US" dirty="0" smtClean="0"/>
              <a:t> de las </a:t>
            </a:r>
            <a:r>
              <a:rPr lang="en-US" dirty="0" err="1" smtClean="0"/>
              <a:t>imágenes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Cons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err="1" smtClean="0"/>
              <a:t>Espacios</a:t>
            </a:r>
            <a:r>
              <a:rPr lang="en-US" dirty="0" smtClean="0"/>
              <a:t> </a:t>
            </a:r>
            <a:r>
              <a:rPr lang="en-US" dirty="0" err="1" smtClean="0"/>
              <a:t>grandes</a:t>
            </a:r>
            <a:endParaRPr lang="en-US" dirty="0" smtClean="0"/>
          </a:p>
          <a:p>
            <a:pPr lvl="1"/>
            <a:r>
              <a:rPr lang="en-US" dirty="0" err="1" smtClean="0"/>
              <a:t>Grandes</a:t>
            </a:r>
            <a:r>
              <a:rPr lang="en-US" dirty="0" smtClean="0"/>
              <a:t> </a:t>
            </a:r>
            <a:r>
              <a:rPr lang="en-US" dirty="0" err="1" smtClean="0"/>
              <a:t>espacios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blanco</a:t>
            </a:r>
            <a:endParaRPr lang="en-US" dirty="0" smtClean="0"/>
          </a:p>
          <a:p>
            <a:r>
              <a:rPr lang="en-US" dirty="0" err="1" smtClean="0"/>
              <a:t>Clientes</a:t>
            </a:r>
            <a:r>
              <a:rPr lang="en-US" dirty="0" smtClean="0"/>
              <a:t> </a:t>
            </a:r>
            <a:r>
              <a:rPr lang="en-US" dirty="0" err="1" smtClean="0"/>
              <a:t>insatisfechos</a:t>
            </a:r>
            <a:endParaRPr lang="en-US" dirty="0" smtClean="0"/>
          </a:p>
          <a:p>
            <a:pPr lvl="1"/>
            <a:r>
              <a:rPr lang="en-US" dirty="0" err="1" smtClean="0"/>
              <a:t>Dificultad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uso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696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¿El </a:t>
            </a:r>
            <a:r>
              <a:rPr lang="en-US" dirty="0" err="1" smtClean="0"/>
              <a:t>problema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6442" y="1890295"/>
            <a:ext cx="6519116" cy="4189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36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 </a:t>
            </a:r>
            <a:r>
              <a:rPr lang="en-US" dirty="0" err="1" smtClean="0"/>
              <a:t>solución</a:t>
            </a:r>
            <a:r>
              <a:rPr lang="en-US" dirty="0" smtClean="0"/>
              <a:t>: </a:t>
            </a:r>
            <a:r>
              <a:rPr lang="en-US" dirty="0" err="1" smtClean="0"/>
              <a:t>Diseño</a:t>
            </a:r>
            <a:r>
              <a:rPr lang="en-US" dirty="0" smtClean="0"/>
              <a:t> </a:t>
            </a:r>
            <a:r>
              <a:rPr lang="en-US" dirty="0" err="1" smtClean="0"/>
              <a:t>multipantalla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Fluído</a:t>
            </a:r>
            <a:r>
              <a:rPr lang="en-US" dirty="0"/>
              <a:t>, </a:t>
            </a:r>
            <a:r>
              <a:rPr lang="en-US" dirty="0" err="1"/>
              <a:t>Adaptativo</a:t>
            </a:r>
            <a:r>
              <a:rPr lang="en-US" dirty="0"/>
              <a:t> y </a:t>
            </a:r>
            <a:r>
              <a:rPr lang="en-US" dirty="0" err="1"/>
              <a:t>Responsivo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220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Estadísticas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Resolución</a:t>
            </a:r>
            <a:r>
              <a:rPr lang="en-US" dirty="0" smtClean="0"/>
              <a:t> de </a:t>
            </a:r>
            <a:r>
              <a:rPr lang="en-US" dirty="0" err="1" smtClean="0"/>
              <a:t>pantallas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Escritorio</a:t>
            </a:r>
            <a:endParaRPr lang="en-US" dirty="0" smtClean="0"/>
          </a:p>
          <a:p>
            <a:pPr lvl="1"/>
            <a:r>
              <a:rPr lang="en-US" dirty="0" smtClean="0"/>
              <a:t>&gt;= 1024x768</a:t>
            </a:r>
          </a:p>
          <a:p>
            <a:pPr lvl="1"/>
            <a:r>
              <a:rPr lang="en-US" dirty="0"/>
              <a:t>2017: </a:t>
            </a:r>
            <a:r>
              <a:rPr lang="en-US" dirty="0" smtClean="0"/>
              <a:t>95% de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visitantes</a:t>
            </a:r>
            <a:endParaRPr lang="en-US" dirty="0"/>
          </a:p>
          <a:p>
            <a:pPr lvl="1"/>
            <a:r>
              <a:rPr lang="en-US" dirty="0" smtClean="0"/>
              <a:t>2018: 96% </a:t>
            </a:r>
            <a:r>
              <a:rPr lang="en-US" dirty="0"/>
              <a:t>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visitantes</a:t>
            </a:r>
            <a:endParaRPr lang="en-US" dirty="0"/>
          </a:p>
          <a:p>
            <a:r>
              <a:rPr lang="en-US" dirty="0" err="1" smtClean="0"/>
              <a:t>Dispositivos</a:t>
            </a:r>
            <a:r>
              <a:rPr lang="en-US" dirty="0" smtClean="0"/>
              <a:t> </a:t>
            </a:r>
            <a:r>
              <a:rPr lang="en-US" dirty="0" err="1" smtClean="0"/>
              <a:t>móviles</a:t>
            </a:r>
            <a:endParaRPr lang="en-US" dirty="0" smtClean="0"/>
          </a:p>
          <a:p>
            <a:pPr lvl="1"/>
            <a:r>
              <a:rPr lang="en-US" dirty="0" smtClean="0"/>
              <a:t>2018: 14%</a:t>
            </a:r>
          </a:p>
          <a:p>
            <a:pPr lvl="1"/>
            <a:r>
              <a:rPr lang="en-US" dirty="0" smtClean="0"/>
              <a:t>2017</a:t>
            </a:r>
            <a:r>
              <a:rPr lang="en-US" dirty="0" smtClean="0"/>
              <a:t>: </a:t>
            </a:r>
            <a:r>
              <a:rPr lang="en-US" dirty="0" smtClean="0"/>
              <a:t>14</a:t>
            </a:r>
            <a:r>
              <a:rPr lang="en-US" dirty="0" smtClean="0"/>
              <a:t>%</a:t>
            </a:r>
            <a:endParaRPr lang="en-US" dirty="0" smtClean="0"/>
          </a:p>
          <a:p>
            <a:pPr lvl="1"/>
            <a:r>
              <a:rPr lang="en-US" dirty="0" smtClean="0"/>
              <a:t>2011: 0.65%</a:t>
            </a:r>
          </a:p>
          <a:p>
            <a:pPr lvl="1"/>
            <a:r>
              <a:rPr lang="en-US" dirty="0" smtClean="0"/>
              <a:t>Android y iOS</a:t>
            </a:r>
          </a:p>
          <a:p>
            <a:r>
              <a:rPr lang="en-US" dirty="0" smtClean="0">
                <a:hlinkClick r:id="rId2"/>
              </a:rPr>
              <a:t>W3School Statistics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Visitantes</a:t>
            </a:r>
            <a:r>
              <a:rPr lang="en-US" dirty="0" smtClean="0"/>
              <a:t> de W3Schools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7588" y="2677529"/>
            <a:ext cx="59182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914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b="10543"/>
          <a:stretch/>
        </p:blipFill>
        <p:spPr>
          <a:xfrm>
            <a:off x="1241759" y="291096"/>
            <a:ext cx="9888218" cy="588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210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2197" y="96252"/>
            <a:ext cx="6209297" cy="620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80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0930" y="851567"/>
            <a:ext cx="5756778" cy="432201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81" t="21946" r="24721" b="18086"/>
          <a:stretch/>
        </p:blipFill>
        <p:spPr>
          <a:xfrm>
            <a:off x="153682" y="851567"/>
            <a:ext cx="5811725" cy="4322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808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t="29703"/>
          <a:stretch/>
        </p:blipFill>
        <p:spPr>
          <a:xfrm>
            <a:off x="2076283" y="1073317"/>
            <a:ext cx="8302730" cy="4529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580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Diseño</a:t>
            </a:r>
            <a:r>
              <a:rPr lang="en-US" dirty="0" smtClean="0"/>
              <a:t> </a:t>
            </a:r>
            <a:r>
              <a:rPr lang="en-US" dirty="0" err="1" smtClean="0"/>
              <a:t>multipantalla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Diseño</a:t>
            </a:r>
            <a:r>
              <a:rPr lang="en-US" dirty="0" smtClean="0"/>
              <a:t> web </a:t>
            </a:r>
            <a:r>
              <a:rPr lang="en-US" dirty="0" err="1" smtClean="0"/>
              <a:t>fluído</a:t>
            </a:r>
            <a:r>
              <a:rPr lang="en-US" dirty="0" smtClean="0"/>
              <a:t> o </a:t>
            </a:r>
            <a:r>
              <a:rPr lang="en-US" dirty="0" err="1" smtClean="0"/>
              <a:t>líquido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Diseño</a:t>
            </a:r>
            <a:r>
              <a:rPr lang="en-US" dirty="0" smtClean="0"/>
              <a:t> web </a:t>
            </a:r>
            <a:r>
              <a:rPr lang="en-US" dirty="0" err="1" smtClean="0"/>
              <a:t>adaptativo</a:t>
            </a:r>
            <a:r>
              <a:rPr lang="en-US" dirty="0" smtClean="0"/>
              <a:t>, adaptable o </a:t>
            </a:r>
            <a:r>
              <a:rPr lang="en-US" i="1" dirty="0" smtClean="0"/>
              <a:t>adaptive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Disñeo</a:t>
            </a:r>
            <a:r>
              <a:rPr lang="en-US" dirty="0" smtClean="0"/>
              <a:t> web </a:t>
            </a:r>
            <a:r>
              <a:rPr lang="en-US" dirty="0" err="1" smtClean="0"/>
              <a:t>responsivo</a:t>
            </a:r>
            <a:r>
              <a:rPr lang="en-US" dirty="0" smtClean="0"/>
              <a:t> o </a:t>
            </a:r>
            <a:r>
              <a:rPr lang="en-US" i="1" dirty="0" smtClean="0"/>
              <a:t>Responsive web design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8110" y="3364163"/>
            <a:ext cx="3919966" cy="28128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941094" y="6488668"/>
            <a:ext cx="8743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Fuente: https://</a:t>
            </a:r>
            <a:r>
              <a:rPr lang="en-US" dirty="0" err="1">
                <a:solidFill>
                  <a:schemeClr val="bg1"/>
                </a:solidFill>
              </a:rPr>
              <a:t>www.ida.cl</a:t>
            </a:r>
            <a:r>
              <a:rPr lang="en-US" dirty="0">
                <a:solidFill>
                  <a:schemeClr val="bg1"/>
                </a:solidFill>
              </a:rPr>
              <a:t>/</a:t>
            </a:r>
            <a:r>
              <a:rPr lang="en-US" dirty="0" err="1">
                <a:solidFill>
                  <a:schemeClr val="bg1"/>
                </a:solidFill>
              </a:rPr>
              <a:t>wp</a:t>
            </a:r>
            <a:r>
              <a:rPr lang="en-US" dirty="0">
                <a:solidFill>
                  <a:schemeClr val="bg1"/>
                </a:solidFill>
              </a:rPr>
              <a:t>-content/uploads/2015/07/dise%C3%B1os-multipantalla.jpg</a:t>
            </a:r>
          </a:p>
        </p:txBody>
      </p:sp>
    </p:spTree>
    <p:extLst>
      <p:ext uri="{BB962C8B-B14F-4D97-AF65-F5344CB8AC3E}">
        <p14:creationId xmlns:p14="http://schemas.microsoft.com/office/powerpoint/2010/main" val="1671871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Diseño</a:t>
            </a:r>
            <a:r>
              <a:rPr lang="en-US" dirty="0" smtClean="0"/>
              <a:t> </a:t>
            </a:r>
            <a:r>
              <a:rPr lang="en-US" dirty="0" err="1" smtClean="0"/>
              <a:t>multipantalla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873996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79103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0042" y="783213"/>
            <a:ext cx="9566467" cy="5007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75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Diseño</a:t>
            </a:r>
            <a:r>
              <a:rPr lang="en-US" dirty="0"/>
              <a:t> </a:t>
            </a:r>
            <a:r>
              <a:rPr lang="en-US" dirty="0" err="1" smtClean="0"/>
              <a:t>Fluido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230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Diseño</a:t>
            </a:r>
            <a:r>
              <a:rPr lang="en-US" dirty="0" smtClean="0"/>
              <a:t> </a:t>
            </a:r>
            <a:r>
              <a:rPr lang="en-US" dirty="0" err="1" smtClean="0"/>
              <a:t>Fluido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Tamaño</a:t>
            </a:r>
            <a:endParaRPr lang="en-US" dirty="0" smtClean="0"/>
          </a:p>
          <a:p>
            <a:pPr lvl="1"/>
            <a:r>
              <a:rPr lang="en-US" dirty="0" smtClean="0"/>
              <a:t>Se </a:t>
            </a:r>
            <a:r>
              <a:rPr lang="en-US" dirty="0" err="1" smtClean="0"/>
              <a:t>usa</a:t>
            </a:r>
            <a:r>
              <a:rPr lang="en-US" dirty="0" smtClean="0"/>
              <a:t> </a:t>
            </a:r>
            <a:r>
              <a:rPr lang="en-US" dirty="0" err="1" smtClean="0"/>
              <a:t>porcentajes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 smtClean="0"/>
              <a:t>Relativo</a:t>
            </a:r>
            <a:r>
              <a:rPr lang="en-US" dirty="0" smtClean="0"/>
              <a:t> al </a:t>
            </a:r>
            <a:r>
              <a:rPr lang="en-US" dirty="0" err="1" smtClean="0"/>
              <a:t>componente</a:t>
            </a:r>
            <a:r>
              <a:rPr lang="en-US" dirty="0" smtClean="0"/>
              <a:t> padre</a:t>
            </a:r>
          </a:p>
          <a:p>
            <a:r>
              <a:rPr lang="en-US" dirty="0" err="1" smtClean="0"/>
              <a:t>Ajuste</a:t>
            </a:r>
            <a:endParaRPr lang="en-US" dirty="0" smtClean="0"/>
          </a:p>
          <a:p>
            <a:pPr lvl="1"/>
            <a:r>
              <a:rPr lang="en-US" dirty="0" err="1" smtClean="0"/>
              <a:t>Navegador</a:t>
            </a:r>
            <a:r>
              <a:rPr lang="en-US" dirty="0" smtClean="0"/>
              <a:t> del </a:t>
            </a:r>
            <a:r>
              <a:rPr lang="en-US" dirty="0" err="1" smtClean="0"/>
              <a:t>usuario</a:t>
            </a:r>
            <a:endParaRPr lang="en-US" dirty="0" smtClean="0"/>
          </a:p>
          <a:p>
            <a:r>
              <a:rPr lang="en-US" dirty="0" err="1" smtClean="0"/>
              <a:t>Elementos</a:t>
            </a:r>
            <a:r>
              <a:rPr lang="en-US" dirty="0" smtClean="0"/>
              <a:t> </a:t>
            </a:r>
            <a:r>
              <a:rPr lang="en-US" dirty="0" err="1" smtClean="0"/>
              <a:t>Fijo</a:t>
            </a:r>
            <a:endParaRPr lang="en-US" dirty="0" smtClean="0"/>
          </a:p>
          <a:p>
            <a:pPr lvl="1"/>
            <a:r>
              <a:rPr lang="en-US" dirty="0" err="1" smtClean="0"/>
              <a:t>Según</a:t>
            </a:r>
            <a:r>
              <a:rPr lang="en-US" dirty="0" smtClean="0"/>
              <a:t> el </a:t>
            </a:r>
            <a:r>
              <a:rPr lang="en-US" dirty="0" err="1" smtClean="0"/>
              <a:t>criterio</a:t>
            </a:r>
            <a:r>
              <a:rPr lang="en-US" dirty="0" smtClean="0"/>
              <a:t> del </a:t>
            </a:r>
            <a:r>
              <a:rPr lang="en-US" dirty="0" err="1" smtClean="0"/>
              <a:t>diseñador</a:t>
            </a:r>
            <a:endParaRPr lang="en-US" dirty="0" smtClean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991608"/>
            <a:ext cx="5181600" cy="401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266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3358" y="1899236"/>
            <a:ext cx="6585283" cy="4159704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 </a:t>
            </a:r>
            <a:r>
              <a:rPr lang="en-US" dirty="0" err="1" smtClean="0"/>
              <a:t>Diseño</a:t>
            </a:r>
            <a:r>
              <a:rPr lang="en-US" dirty="0" smtClean="0"/>
              <a:t> </a:t>
            </a:r>
            <a:r>
              <a:rPr lang="en-US" dirty="0" err="1" smtClean="0"/>
              <a:t>Fijo</a:t>
            </a:r>
            <a:r>
              <a:rPr lang="en-US" dirty="0" smtClean="0"/>
              <a:t> a </a:t>
            </a:r>
            <a:r>
              <a:rPr lang="en-US" dirty="0" err="1" smtClean="0"/>
              <a:t>Diseño</a:t>
            </a:r>
            <a:r>
              <a:rPr lang="en-US" dirty="0" smtClean="0"/>
              <a:t> </a:t>
            </a:r>
            <a:r>
              <a:rPr lang="en-US" dirty="0" err="1" smtClean="0"/>
              <a:t>Fluido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455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Diseño</a:t>
            </a:r>
            <a:r>
              <a:rPr lang="en-US" dirty="0" smtClean="0"/>
              <a:t> </a:t>
            </a:r>
            <a:r>
              <a:rPr lang="en-US" dirty="0" err="1" smtClean="0"/>
              <a:t>Fluido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Interfaz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fácil</a:t>
            </a:r>
            <a:r>
              <a:rPr lang="en-US" dirty="0" smtClean="0"/>
              <a:t> de </a:t>
            </a:r>
            <a:r>
              <a:rPr lang="en-US" dirty="0" err="1" smtClean="0"/>
              <a:t>usar</a:t>
            </a:r>
            <a:endParaRPr lang="en-US" dirty="0" smtClean="0"/>
          </a:p>
          <a:p>
            <a:pPr lvl="1"/>
            <a:r>
              <a:rPr lang="en-US" dirty="0" smtClean="0"/>
              <a:t>User - Friendly </a:t>
            </a:r>
          </a:p>
          <a:p>
            <a:r>
              <a:rPr lang="en-US" dirty="0" err="1" smtClean="0"/>
              <a:t>Espacios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blanco</a:t>
            </a:r>
            <a:endParaRPr lang="en-US" dirty="0" smtClean="0"/>
          </a:p>
          <a:p>
            <a:pPr lvl="1"/>
            <a:r>
              <a:rPr lang="en-US" dirty="0" err="1" smtClean="0"/>
              <a:t>Optimización</a:t>
            </a:r>
            <a:r>
              <a:rPr lang="en-US" dirty="0" smtClean="0"/>
              <a:t> de </a:t>
            </a:r>
            <a:r>
              <a:rPr lang="en-US" dirty="0" err="1" smtClean="0"/>
              <a:t>acuerdo</a:t>
            </a:r>
            <a:r>
              <a:rPr lang="en-US" dirty="0" smtClean="0"/>
              <a:t> al </a:t>
            </a:r>
            <a:r>
              <a:rPr lang="en-US" dirty="0" err="1" smtClean="0"/>
              <a:t>tamaño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Cons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err="1" smtClean="0"/>
              <a:t>Diseñador</a:t>
            </a:r>
            <a:endParaRPr lang="en-US" dirty="0" smtClean="0"/>
          </a:p>
          <a:p>
            <a:pPr lvl="1"/>
            <a:r>
              <a:rPr lang="en-US" dirty="0" err="1" smtClean="0"/>
              <a:t>Constante</a:t>
            </a:r>
            <a:r>
              <a:rPr lang="en-US" dirty="0" smtClean="0"/>
              <a:t> </a:t>
            </a:r>
            <a:r>
              <a:rPr lang="en-US" dirty="0" err="1" smtClean="0"/>
              <a:t>prueba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diferentes</a:t>
            </a:r>
            <a:r>
              <a:rPr lang="en-US" dirty="0" smtClean="0"/>
              <a:t> </a:t>
            </a:r>
            <a:r>
              <a:rPr lang="en-US" dirty="0" err="1" smtClean="0"/>
              <a:t>resoluciones</a:t>
            </a:r>
            <a:endParaRPr lang="en-US" dirty="0" smtClean="0"/>
          </a:p>
          <a:p>
            <a:r>
              <a:rPr lang="en-US" dirty="0" err="1" smtClean="0"/>
              <a:t>Tamaño</a:t>
            </a:r>
            <a:r>
              <a:rPr lang="en-US" dirty="0" smtClean="0"/>
              <a:t> </a:t>
            </a:r>
            <a:r>
              <a:rPr lang="en-US" dirty="0" err="1" smtClean="0"/>
              <a:t>relativo</a:t>
            </a:r>
            <a:endParaRPr lang="en-US" dirty="0" smtClean="0"/>
          </a:p>
          <a:p>
            <a:pPr lvl="1"/>
            <a:r>
              <a:rPr lang="en-US" dirty="0" err="1" smtClean="0"/>
              <a:t>Imágenes</a:t>
            </a:r>
            <a:r>
              <a:rPr lang="en-US" dirty="0" smtClean="0"/>
              <a:t> y videos</a:t>
            </a:r>
          </a:p>
          <a:p>
            <a:r>
              <a:rPr lang="en-US" dirty="0" err="1" smtClean="0"/>
              <a:t>Resolución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grandes</a:t>
            </a:r>
            <a:endParaRPr lang="en-US" dirty="0" smtClean="0"/>
          </a:p>
          <a:p>
            <a:pPr lvl="1"/>
            <a:r>
              <a:rPr lang="en-US" dirty="0" err="1" smtClean="0"/>
              <a:t>p.ej</a:t>
            </a:r>
            <a:r>
              <a:rPr lang="en-US" dirty="0" smtClean="0"/>
              <a:t>: </a:t>
            </a:r>
            <a:r>
              <a:rPr lang="en-US" dirty="0" err="1" smtClean="0"/>
              <a:t>Pantallas</a:t>
            </a:r>
            <a:r>
              <a:rPr lang="en-US" dirty="0" smtClean="0"/>
              <a:t> Full HD TV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16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¿El </a:t>
            </a:r>
            <a:r>
              <a:rPr lang="en-US" dirty="0" err="1" smtClean="0"/>
              <a:t>problema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Varios</a:t>
            </a:r>
            <a:r>
              <a:rPr lang="en-US" dirty="0" smtClean="0"/>
              <a:t> </a:t>
            </a:r>
            <a:r>
              <a:rPr lang="en-US" dirty="0" err="1" smtClean="0"/>
              <a:t>dispositvos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246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Solución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Adaptabilidad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dispositivo</a:t>
            </a:r>
            <a:r>
              <a:rPr lang="en-US" dirty="0" smtClean="0"/>
              <a:t> o </a:t>
            </a:r>
            <a:r>
              <a:rPr lang="en-US" dirty="0" err="1" smtClean="0"/>
              <a:t>Responde</a:t>
            </a:r>
            <a:r>
              <a:rPr lang="en-US" dirty="0" smtClean="0"/>
              <a:t> a 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dispositivos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542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>
                <a:solidFill>
                  <a:srgbClr val="002060"/>
                </a:solidFill>
              </a:rPr>
              <a:t>Adaptativo</a:t>
            </a:r>
            <a:r>
              <a:rPr lang="en-US" dirty="0" smtClean="0"/>
              <a:t> </a:t>
            </a:r>
            <a:r>
              <a:rPr lang="en-US" b="0" dirty="0" smtClean="0"/>
              <a:t>versus</a:t>
            </a:r>
            <a:r>
              <a:rPr lang="en-US" dirty="0" smtClean="0"/>
              <a:t> </a:t>
            </a:r>
            <a:r>
              <a:rPr lang="en-US" dirty="0" err="1" smtClean="0">
                <a:solidFill>
                  <a:srgbClr val="C00000"/>
                </a:solidFill>
              </a:rPr>
              <a:t>Responsivo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4126" y="2063416"/>
            <a:ext cx="5978358" cy="336282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643" y="2047374"/>
            <a:ext cx="5978357" cy="336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362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¿</a:t>
            </a:r>
            <a:r>
              <a:rPr lang="en-US" dirty="0" err="1" smtClean="0"/>
              <a:t>Qué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el </a:t>
            </a:r>
            <a:r>
              <a:rPr lang="en-US" dirty="0" err="1" smtClean="0"/>
              <a:t>diseño</a:t>
            </a:r>
            <a:r>
              <a:rPr lang="en-US" dirty="0" smtClean="0"/>
              <a:t> </a:t>
            </a:r>
            <a:r>
              <a:rPr lang="en-US" dirty="0" err="1" smtClean="0"/>
              <a:t>responsivo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</a:t>
            </a:r>
            <a:r>
              <a:rPr lang="en-US" dirty="0" err="1"/>
              <a:t>es</a:t>
            </a:r>
            <a:r>
              <a:rPr lang="en-US" dirty="0"/>
              <a:t> un </a:t>
            </a:r>
            <a:r>
              <a:rPr lang="en-US" dirty="0" err="1"/>
              <a:t>lenguaje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r>
              <a:rPr lang="en-US" dirty="0"/>
              <a:t>.</a:t>
            </a:r>
          </a:p>
          <a:p>
            <a:r>
              <a:rPr lang="en-US" dirty="0"/>
              <a:t>No </a:t>
            </a:r>
            <a:r>
              <a:rPr lang="en-US" dirty="0" err="1"/>
              <a:t>es</a:t>
            </a:r>
            <a:r>
              <a:rPr lang="en-US" dirty="0"/>
              <a:t> un framework.</a:t>
            </a:r>
          </a:p>
          <a:p>
            <a:r>
              <a:rPr lang="en-US" dirty="0"/>
              <a:t>No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web </a:t>
            </a:r>
            <a:r>
              <a:rPr lang="en-US" dirty="0" err="1"/>
              <a:t>móvil</a:t>
            </a:r>
            <a:r>
              <a:rPr lang="en-US" dirty="0"/>
              <a:t> </a:t>
            </a:r>
            <a:r>
              <a:rPr lang="en-US" dirty="0" err="1"/>
              <a:t>ya</a:t>
            </a:r>
            <a:r>
              <a:rPr lang="en-US" dirty="0"/>
              <a:t> que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contenidos</a:t>
            </a:r>
            <a:r>
              <a:rPr lang="en-US" dirty="0"/>
              <a:t> y </a:t>
            </a:r>
            <a:r>
              <a:rPr lang="en-US" dirty="0" err="1"/>
              <a:t>rendimiento</a:t>
            </a:r>
            <a:r>
              <a:rPr lang="en-US" dirty="0"/>
              <a:t> del </a:t>
            </a:r>
            <a:r>
              <a:rPr lang="en-US" dirty="0" err="1"/>
              <a:t>sitio</a:t>
            </a:r>
            <a:r>
              <a:rPr lang="en-US" dirty="0"/>
              <a:t> no </a:t>
            </a:r>
            <a:r>
              <a:rPr lang="en-US" dirty="0" err="1"/>
              <a:t>están</a:t>
            </a:r>
            <a:r>
              <a:rPr lang="en-US" dirty="0"/>
              <a:t> </a:t>
            </a:r>
            <a:r>
              <a:rPr lang="en-US" dirty="0" err="1"/>
              <a:t>optimizados</a:t>
            </a:r>
            <a:r>
              <a:rPr lang="en-US" dirty="0"/>
              <a:t>.</a:t>
            </a:r>
          </a:p>
          <a:p>
            <a:r>
              <a:rPr lang="en-US" dirty="0"/>
              <a:t>Para </a:t>
            </a:r>
            <a:r>
              <a:rPr lang="en-US" dirty="0" err="1"/>
              <a:t>hacer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web </a:t>
            </a:r>
            <a:r>
              <a:rPr lang="en-US" dirty="0" err="1"/>
              <a:t>móvil</a:t>
            </a:r>
            <a:r>
              <a:rPr lang="en-US" dirty="0"/>
              <a:t> </a:t>
            </a:r>
            <a:r>
              <a:rPr lang="en-US" dirty="0" err="1"/>
              <a:t>deberíamos</a:t>
            </a:r>
            <a:r>
              <a:rPr lang="en-US" dirty="0"/>
              <a:t> </a:t>
            </a:r>
            <a:r>
              <a:rPr lang="en-US" dirty="0" err="1"/>
              <a:t>usar</a:t>
            </a:r>
            <a:r>
              <a:rPr lang="en-US" dirty="0"/>
              <a:t> </a:t>
            </a:r>
            <a:r>
              <a:rPr lang="en-US" dirty="0" err="1"/>
              <a:t>técnicas</a:t>
            </a:r>
            <a:r>
              <a:rPr lang="en-US" dirty="0"/>
              <a:t> del </a:t>
            </a:r>
            <a:r>
              <a:rPr lang="en-US" dirty="0" err="1"/>
              <a:t>lado</a:t>
            </a:r>
            <a:r>
              <a:rPr lang="en-US" dirty="0"/>
              <a:t> del </a:t>
            </a:r>
            <a:r>
              <a:rPr lang="en-US" dirty="0" err="1"/>
              <a:t>servidor</a:t>
            </a:r>
            <a:r>
              <a:rPr lang="en-US" dirty="0"/>
              <a:t> para </a:t>
            </a:r>
            <a:r>
              <a:rPr lang="en-US" dirty="0" err="1"/>
              <a:t>servir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contenidos</a:t>
            </a:r>
            <a:r>
              <a:rPr lang="en-US" dirty="0"/>
              <a:t> </a:t>
            </a:r>
            <a:r>
              <a:rPr lang="en-US" dirty="0" err="1"/>
              <a:t>adecuados</a:t>
            </a:r>
            <a:r>
              <a:rPr lang="en-US" dirty="0"/>
              <a:t> (</a:t>
            </a:r>
            <a:r>
              <a:rPr lang="en-US" dirty="0" err="1"/>
              <a:t>Imágenes</a:t>
            </a:r>
            <a:r>
              <a:rPr lang="en-US" dirty="0"/>
              <a:t> mas </a:t>
            </a:r>
            <a:r>
              <a:rPr lang="en-US" dirty="0" err="1"/>
              <a:t>pequeñas</a:t>
            </a:r>
            <a:r>
              <a:rPr lang="en-US" dirty="0"/>
              <a:t>, </a:t>
            </a:r>
            <a:r>
              <a:rPr lang="en-US" dirty="0" err="1"/>
              <a:t>textos</a:t>
            </a:r>
            <a:r>
              <a:rPr lang="en-US" dirty="0"/>
              <a:t> mas </a:t>
            </a:r>
            <a:r>
              <a:rPr lang="en-US" dirty="0" err="1"/>
              <a:t>cortos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190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0853" y="0"/>
            <a:ext cx="69100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628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Herramientas</a:t>
            </a:r>
            <a:r>
              <a:rPr lang="en-US" dirty="0" smtClean="0"/>
              <a:t> para </a:t>
            </a:r>
            <a:r>
              <a:rPr lang="en-US" dirty="0" err="1" smtClean="0"/>
              <a:t>probar</a:t>
            </a:r>
            <a:r>
              <a:rPr lang="en-US" dirty="0" smtClean="0"/>
              <a:t> un </a:t>
            </a:r>
            <a:r>
              <a:rPr lang="en-US" dirty="0" err="1" smtClean="0"/>
              <a:t>sitio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línea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The responsinator</a:t>
            </a:r>
            <a:endParaRPr lang="en-US" dirty="0" smtClean="0"/>
          </a:p>
          <a:p>
            <a:r>
              <a:rPr lang="en-US" dirty="0">
                <a:hlinkClick r:id="rId3"/>
              </a:rPr>
              <a:t>Matt Kersley </a:t>
            </a:r>
            <a:r>
              <a:rPr lang="en-US" dirty="0" smtClean="0">
                <a:hlinkClick r:id="rId3"/>
              </a:rPr>
              <a:t>Responsive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ipadPeek</a:t>
            </a:r>
            <a:endParaRPr lang="en-US" dirty="0" smtClean="0"/>
          </a:p>
          <a:p>
            <a:r>
              <a:rPr lang="en-US" dirty="0" smtClean="0">
                <a:hlinkClick r:id="rId5"/>
              </a:rPr>
              <a:t>mobilePhoneEmulator</a:t>
            </a:r>
            <a:endParaRPr lang="en-US" dirty="0" smtClean="0"/>
          </a:p>
          <a:p>
            <a:r>
              <a:rPr lang="en-US" dirty="0" smtClean="0">
                <a:hlinkClick r:id="rId6"/>
              </a:rPr>
              <a:t>Mobile-Friendly Test</a:t>
            </a:r>
            <a:endParaRPr lang="en-US" dirty="0" smtClean="0"/>
          </a:p>
          <a:p>
            <a:r>
              <a:rPr lang="en-US" dirty="0" err="1" smtClean="0">
                <a:hlinkClick r:id="rId7"/>
              </a:rPr>
              <a:t>ScreenFly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dirty="0" smtClean="0"/>
              <a:t>Offline</a:t>
            </a:r>
            <a:endParaRPr lang="en-US" i="1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err="1" smtClean="0"/>
              <a:t>Extensión</a:t>
            </a:r>
            <a:r>
              <a:rPr lang="en-US" dirty="0" smtClean="0"/>
              <a:t> de Chrome</a:t>
            </a:r>
          </a:p>
          <a:p>
            <a:pPr lvl="1"/>
            <a:r>
              <a:rPr lang="en-US" dirty="0" smtClean="0">
                <a:hlinkClick r:id="rId8"/>
              </a:rPr>
              <a:t>WindowResizer</a:t>
            </a:r>
            <a:endParaRPr lang="en-US" dirty="0" smtClean="0"/>
          </a:p>
          <a:p>
            <a:pPr lvl="1"/>
            <a:r>
              <a:rPr lang="en-US" dirty="0" smtClean="0">
                <a:hlinkClick r:id="rId9"/>
              </a:rPr>
              <a:t>Developer Tools</a:t>
            </a:r>
            <a:endParaRPr lang="en-US" dirty="0" smtClean="0"/>
          </a:p>
          <a:p>
            <a:r>
              <a:rPr lang="en-US" dirty="0">
                <a:hlinkClick r:id="rId10"/>
              </a:rPr>
              <a:t>W3C Mobile Checker</a:t>
            </a:r>
            <a:endParaRPr lang="en-US" dirty="0">
              <a:hlinkClick r:id="rId2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101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Contenido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Consideraciones</a:t>
            </a:r>
            <a:r>
              <a:rPr lang="en-US" dirty="0"/>
              <a:t> al </a:t>
            </a:r>
            <a:r>
              <a:rPr lang="en-US" dirty="0" err="1"/>
              <a:t>visualizar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página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distintos</a:t>
            </a:r>
            <a:r>
              <a:rPr lang="en-US" dirty="0"/>
              <a:t> </a:t>
            </a:r>
            <a:r>
              <a:rPr lang="en-US" dirty="0" err="1"/>
              <a:t>dispositivos</a:t>
            </a:r>
            <a:r>
              <a:rPr lang="en-US" dirty="0"/>
              <a:t> (</a:t>
            </a:r>
            <a:r>
              <a:rPr lang="en-US" dirty="0" err="1"/>
              <a:t>ej</a:t>
            </a:r>
            <a:r>
              <a:rPr lang="en-US" dirty="0"/>
              <a:t>. </a:t>
            </a:r>
            <a:r>
              <a:rPr lang="en-US" dirty="0" err="1"/>
              <a:t>medidas</a:t>
            </a:r>
            <a:r>
              <a:rPr lang="en-US" dirty="0"/>
              <a:t>, </a:t>
            </a:r>
            <a:r>
              <a:rPr lang="en-US" dirty="0" err="1"/>
              <a:t>imágenes</a:t>
            </a:r>
            <a:r>
              <a:rPr lang="en-US" dirty="0"/>
              <a:t>, </a:t>
            </a:r>
            <a:r>
              <a:rPr lang="en-US" dirty="0" err="1"/>
              <a:t>transferencia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).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Diseño</a:t>
            </a:r>
            <a:r>
              <a:rPr lang="en-US" dirty="0"/>
              <a:t> </a:t>
            </a:r>
            <a:r>
              <a:rPr lang="en-US" dirty="0" err="1"/>
              <a:t>Fluido</a:t>
            </a:r>
            <a:r>
              <a:rPr lang="en-US" dirty="0"/>
              <a:t>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Técnicas</a:t>
            </a:r>
            <a:r>
              <a:rPr lang="en-US" dirty="0"/>
              <a:t> para el </a:t>
            </a:r>
            <a:r>
              <a:rPr lang="en-US" dirty="0" err="1"/>
              <a:t>diseño</a:t>
            </a:r>
            <a:r>
              <a:rPr lang="en-US" dirty="0"/>
              <a:t> adaptable (</a:t>
            </a:r>
            <a:r>
              <a:rPr lang="en-US" dirty="0" err="1"/>
              <a:t>ej</a:t>
            </a:r>
            <a:r>
              <a:rPr lang="en-US" dirty="0"/>
              <a:t>. media queries, </a:t>
            </a:r>
            <a:r>
              <a:rPr lang="en-US" dirty="0" err="1"/>
              <a:t>manejo</a:t>
            </a:r>
            <a:r>
              <a:rPr lang="en-US" dirty="0"/>
              <a:t> de </a:t>
            </a:r>
            <a:r>
              <a:rPr lang="en-US" dirty="0" err="1" smtClean="0"/>
              <a:t>imágenes</a:t>
            </a:r>
            <a:r>
              <a:rPr lang="en-US" dirty="0" smtClean="0"/>
              <a:t>, </a:t>
            </a:r>
            <a:r>
              <a:rPr lang="en-US" dirty="0" err="1"/>
              <a:t>etiquetas</a:t>
            </a:r>
            <a:r>
              <a:rPr lang="en-US" dirty="0"/>
              <a:t> meta).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Mejora</a:t>
            </a:r>
            <a:r>
              <a:rPr lang="en-US" dirty="0"/>
              <a:t> </a:t>
            </a:r>
            <a:r>
              <a:rPr lang="en-US" dirty="0" err="1"/>
              <a:t>progresiva</a:t>
            </a:r>
            <a:r>
              <a:rPr lang="en-US" dirty="0"/>
              <a:t>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Frameworks </a:t>
            </a:r>
            <a:r>
              <a:rPr lang="en-US" dirty="0" err="1"/>
              <a:t>basados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modelo</a:t>
            </a:r>
            <a:r>
              <a:rPr lang="en-US" dirty="0"/>
              <a:t> Grid (</a:t>
            </a:r>
            <a:r>
              <a:rPr lang="en-US" dirty="0" err="1"/>
              <a:t>ej</a:t>
            </a:r>
            <a:r>
              <a:rPr lang="en-US" dirty="0"/>
              <a:t>. Bootstrap</a:t>
            </a:r>
            <a:r>
              <a:rPr lang="en-US" dirty="0" smtClean="0"/>
              <a:t>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43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Técnicas</a:t>
            </a:r>
            <a:r>
              <a:rPr lang="en-US" dirty="0"/>
              <a:t> para el </a:t>
            </a:r>
            <a:r>
              <a:rPr lang="en-US" dirty="0" err="1"/>
              <a:t>diseño</a:t>
            </a:r>
            <a:r>
              <a:rPr lang="en-US" dirty="0"/>
              <a:t> adaptable (</a:t>
            </a:r>
            <a:r>
              <a:rPr lang="en-US" dirty="0" err="1"/>
              <a:t>ej</a:t>
            </a:r>
            <a:r>
              <a:rPr lang="en-US" dirty="0"/>
              <a:t>. media queries, </a:t>
            </a:r>
            <a:r>
              <a:rPr lang="en-US" dirty="0" err="1"/>
              <a:t>manejo</a:t>
            </a:r>
            <a:r>
              <a:rPr lang="en-US" dirty="0"/>
              <a:t> de </a:t>
            </a:r>
            <a:r>
              <a:rPr lang="en-US" dirty="0" err="1"/>
              <a:t>imágenes</a:t>
            </a:r>
            <a:r>
              <a:rPr lang="en-US" dirty="0"/>
              <a:t>, </a:t>
            </a:r>
            <a:r>
              <a:rPr lang="en-US" dirty="0" err="1"/>
              <a:t>etiquetas</a:t>
            </a:r>
            <a:r>
              <a:rPr lang="en-US" dirty="0"/>
              <a:t> meta).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218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Técnicas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Diseño</a:t>
            </a:r>
            <a:r>
              <a:rPr lang="en-US" dirty="0" smtClean="0"/>
              <a:t> (Viewport)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Vista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rejilla</a:t>
            </a:r>
            <a:r>
              <a:rPr lang="en-US" dirty="0" smtClean="0"/>
              <a:t> (</a:t>
            </a:r>
            <a:r>
              <a:rPr lang="en-US" dirty="0" err="1" smtClean="0"/>
              <a:t>GridView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Consulta</a:t>
            </a:r>
            <a:r>
              <a:rPr lang="en-US" dirty="0" smtClean="0"/>
              <a:t> del Medio (Media Queries)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Multimedios</a:t>
            </a:r>
            <a:r>
              <a:rPr lang="en-US" dirty="0" smtClean="0"/>
              <a:t> (Images y videos)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Tipografía</a:t>
            </a:r>
            <a:r>
              <a:rPr lang="en-US" dirty="0" smtClean="0"/>
              <a:t> (Fuentes)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467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Viewport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Define la zona visible/</a:t>
            </a:r>
            <a:r>
              <a:rPr lang="en-US" dirty="0" err="1" smtClean="0"/>
              <a:t>disponible</a:t>
            </a:r>
            <a:r>
              <a:rPr lang="en-US" dirty="0" smtClean="0"/>
              <a:t> </a:t>
            </a:r>
            <a:r>
              <a:rPr lang="en-US" dirty="0"/>
              <a:t>del </a:t>
            </a:r>
            <a:r>
              <a:rPr lang="en-US" dirty="0" err="1"/>
              <a:t>navegador</a:t>
            </a:r>
            <a:r>
              <a:rPr lang="en-US" dirty="0"/>
              <a:t> </a:t>
            </a:r>
          </a:p>
          <a:p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defecto</a:t>
            </a:r>
            <a:r>
              <a:rPr lang="en-US" dirty="0"/>
              <a:t>,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navegadores</a:t>
            </a:r>
            <a:r>
              <a:rPr lang="en-US" dirty="0" smtClean="0"/>
              <a:t> </a:t>
            </a:r>
            <a:r>
              <a:rPr lang="en-US" dirty="0" err="1"/>
              <a:t>muestran</a:t>
            </a:r>
            <a:r>
              <a:rPr lang="en-US" dirty="0"/>
              <a:t> </a:t>
            </a:r>
            <a:r>
              <a:rPr lang="en-US" dirty="0" err="1"/>
              <a:t>sitio</a:t>
            </a:r>
            <a:r>
              <a:rPr lang="en-US" dirty="0"/>
              <a:t> </a:t>
            </a:r>
            <a:r>
              <a:rPr lang="en-US" dirty="0" err="1"/>
              <a:t>completo</a:t>
            </a:r>
            <a:r>
              <a:rPr lang="en-US" dirty="0"/>
              <a:t> </a:t>
            </a:r>
          </a:p>
          <a:p>
            <a:r>
              <a:rPr lang="en-US" dirty="0"/>
              <a:t>Gracias al tag meta viewport </a:t>
            </a:r>
            <a:r>
              <a:rPr lang="en-US" dirty="0" err="1"/>
              <a:t>podemos</a:t>
            </a:r>
            <a:r>
              <a:rPr lang="en-US" dirty="0"/>
              <a:t> </a:t>
            </a:r>
            <a:r>
              <a:rPr lang="en-US" dirty="0" err="1"/>
              <a:t>definir</a:t>
            </a:r>
            <a:r>
              <a:rPr lang="en-US" dirty="0"/>
              <a:t>: 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sz="2100" b="1" dirty="0"/>
              <a:t>&lt;meta name="viewport" content="width=device-width, initial-scale=1, maximum-scale=1"&gt;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400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83" t="19904" r="11643" b="3285"/>
          <a:stretch/>
        </p:blipFill>
        <p:spPr>
          <a:xfrm>
            <a:off x="1540042" y="224589"/>
            <a:ext cx="9170860" cy="5727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886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4"/>
          <p:cNvPicPr>
            <a:picLocks noChangeAspect="1"/>
          </p:cNvPicPr>
          <p:nvPr/>
        </p:nvPicPr>
        <p:blipFill rotWithShape="1">
          <a:blip r:embed="rId3"/>
          <a:srcRect b="8772"/>
          <a:stretch/>
        </p:blipFill>
        <p:spPr>
          <a:xfrm>
            <a:off x="1587500" y="866274"/>
            <a:ext cx="9017000" cy="458804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50695" y="5454316"/>
            <a:ext cx="1569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4"/>
              </a:rPr>
              <a:t>Sin el tag meta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077200" y="5454316"/>
            <a:ext cx="1655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5"/>
              </a:rPr>
              <a:t>Con el tag meta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11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</a:t>
            </a:r>
            <a:r>
              <a:rPr lang="en-US" dirty="0" err="1" smtClean="0"/>
              <a:t>GridView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Antes:</a:t>
            </a:r>
          </a:p>
          <a:p>
            <a:pPr lvl="1"/>
            <a:r>
              <a:rPr lang="en-US" dirty="0" err="1" smtClean="0"/>
              <a:t>Fijo</a:t>
            </a:r>
            <a:r>
              <a:rPr lang="en-US" dirty="0" smtClean="0"/>
              <a:t>, o</a:t>
            </a:r>
          </a:p>
          <a:p>
            <a:pPr lvl="1"/>
            <a:r>
              <a:rPr lang="en-US" dirty="0" err="1" smtClean="0"/>
              <a:t>Fluido</a:t>
            </a:r>
            <a:endParaRPr lang="en-US" dirty="0" smtClean="0"/>
          </a:p>
          <a:p>
            <a:r>
              <a:rPr lang="en-US" dirty="0" err="1" smtClean="0"/>
              <a:t>Ahora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La </a:t>
            </a:r>
            <a:r>
              <a:rPr lang="en-US" dirty="0" err="1" smtClean="0"/>
              <a:t>página</a:t>
            </a:r>
            <a:r>
              <a:rPr lang="en-US" dirty="0" smtClean="0"/>
              <a:t> se </a:t>
            </a:r>
            <a:r>
              <a:rPr lang="en-US" dirty="0" err="1" smtClean="0"/>
              <a:t>dividirá</a:t>
            </a:r>
            <a:r>
              <a:rPr lang="en-US" dirty="0" smtClean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filas</a:t>
            </a:r>
            <a:r>
              <a:rPr lang="en-US" dirty="0"/>
              <a:t> y </a:t>
            </a:r>
            <a:r>
              <a:rPr lang="en-US" dirty="0" err="1"/>
              <a:t>columnas</a:t>
            </a:r>
            <a:r>
              <a:rPr lang="en-US" dirty="0"/>
              <a:t> </a:t>
            </a:r>
            <a:endParaRPr lang="en-US" dirty="0" smtClean="0"/>
          </a:p>
          <a:p>
            <a:pPr lvl="2"/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/>
              <a:t>lo general 12 </a:t>
            </a:r>
            <a:r>
              <a:rPr lang="en-US" dirty="0" err="1" smtClean="0"/>
              <a:t>columnas</a:t>
            </a:r>
            <a:endParaRPr lang="en-US" dirty="0"/>
          </a:p>
          <a:p>
            <a:pPr lvl="1"/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ubicar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elementos</a:t>
            </a:r>
            <a:r>
              <a:rPr lang="en-US" dirty="0"/>
              <a:t> mas </a:t>
            </a:r>
            <a:r>
              <a:rPr lang="en-US" dirty="0" err="1"/>
              <a:t>fácilmente</a:t>
            </a:r>
            <a:endParaRPr lang="en-US" dirty="0"/>
          </a:p>
          <a:p>
            <a:pPr lvl="1"/>
            <a:r>
              <a:rPr lang="en-US" dirty="0" err="1"/>
              <a:t>Pixeles</a:t>
            </a:r>
            <a:r>
              <a:rPr lang="en-US" dirty="0"/>
              <a:t> NO!</a:t>
            </a:r>
          </a:p>
        </p:txBody>
      </p:sp>
      <p:pic>
        <p:nvPicPr>
          <p:cNvPr id="5" name="Imagen 2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861103"/>
            <a:ext cx="5181600" cy="2280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469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</a:t>
            </a:r>
            <a:r>
              <a:rPr lang="en-US" dirty="0" err="1" smtClean="0"/>
              <a:t>GridView</a:t>
            </a:r>
            <a:endParaRPr lang="en-US" dirty="0"/>
          </a:p>
        </p:txBody>
      </p:sp>
      <p:pic>
        <p:nvPicPr>
          <p:cNvPr id="5" name="Imagen 2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37147" y="2812604"/>
            <a:ext cx="5181600" cy="1446937"/>
          </a:xfrm>
          <a:prstGeom prst="rect">
            <a:avLst/>
          </a:prstGeom>
        </p:spPr>
      </p:pic>
      <p:pic>
        <p:nvPicPr>
          <p:cNvPr id="6" name="Imagen 1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543969"/>
            <a:ext cx="5181600" cy="2914650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1913020" y="4488434"/>
            <a:ext cx="2229853" cy="58517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22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2.1 Box-Sizing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b="1" dirty="0" smtClean="0"/>
          </a:p>
          <a:p>
            <a:r>
              <a:rPr lang="en-US" b="1" dirty="0" smtClean="0"/>
              <a:t>Antes:</a:t>
            </a:r>
            <a:r>
              <a:rPr lang="en-US" dirty="0" smtClean="0"/>
              <a:t> Ancho </a:t>
            </a:r>
            <a:r>
              <a:rPr lang="en-US" dirty="0"/>
              <a:t>o </a:t>
            </a:r>
            <a:r>
              <a:rPr lang="en-US" dirty="0" smtClean="0"/>
              <a:t>Alto </a:t>
            </a:r>
          </a:p>
          <a:p>
            <a:pPr lvl="1"/>
            <a:r>
              <a:rPr lang="en-US" b="1" dirty="0" smtClean="0">
                <a:hlinkClick r:id="rId2"/>
              </a:rPr>
              <a:t>Calculado != real</a:t>
            </a:r>
            <a:endParaRPr lang="en-US" dirty="0" smtClean="0"/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incluía</a:t>
            </a:r>
            <a:r>
              <a:rPr lang="en-US" dirty="0" smtClean="0"/>
              <a:t> </a:t>
            </a:r>
            <a:r>
              <a:rPr lang="en-US" dirty="0" err="1" smtClean="0"/>
              <a:t>relleno</a:t>
            </a:r>
            <a:r>
              <a:rPr lang="en-US" dirty="0" smtClean="0"/>
              <a:t> y/o </a:t>
            </a:r>
            <a:r>
              <a:rPr lang="en-US" dirty="0" err="1" smtClean="0"/>
              <a:t>borde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b="1" dirty="0" err="1" smtClean="0"/>
              <a:t>Ahora</a:t>
            </a:r>
            <a:r>
              <a:rPr lang="en-US" b="1" dirty="0"/>
              <a:t>:</a:t>
            </a:r>
            <a:r>
              <a:rPr lang="en-US" dirty="0" smtClean="0"/>
              <a:t> Ancho o Alto </a:t>
            </a:r>
          </a:p>
          <a:p>
            <a:pPr lvl="1"/>
            <a:r>
              <a:rPr lang="en-US" b="1" dirty="0" smtClean="0">
                <a:hlinkClick r:id="rId3"/>
              </a:rPr>
              <a:t>Calculado == real</a:t>
            </a:r>
            <a:endParaRPr lang="en-US" dirty="0" smtClean="0"/>
          </a:p>
          <a:p>
            <a:pPr lvl="1"/>
            <a:r>
              <a:rPr lang="en-US" dirty="0" err="1" smtClean="0"/>
              <a:t>Incluye</a:t>
            </a:r>
            <a:r>
              <a:rPr lang="en-US" dirty="0" smtClean="0"/>
              <a:t> </a:t>
            </a:r>
            <a:r>
              <a:rPr lang="en-US" dirty="0" err="1" smtClean="0"/>
              <a:t>relleno</a:t>
            </a:r>
            <a:r>
              <a:rPr lang="en-US" dirty="0" smtClean="0"/>
              <a:t> y/o </a:t>
            </a:r>
            <a:r>
              <a:rPr lang="en-US" dirty="0" err="1" smtClean="0"/>
              <a:t>borde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63" t="33174" r="49442" b="24466"/>
          <a:stretch/>
        </p:blipFill>
        <p:spPr>
          <a:xfrm>
            <a:off x="5261811" y="147373"/>
            <a:ext cx="3978441" cy="322156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04" t="38787" r="57416" b="31356"/>
          <a:stretch/>
        </p:blipFill>
        <p:spPr>
          <a:xfrm>
            <a:off x="8518358" y="3677493"/>
            <a:ext cx="3609473" cy="2707105"/>
          </a:xfrm>
          <a:prstGeom prst="rect">
            <a:avLst/>
          </a:prstGeom>
        </p:spPr>
      </p:pic>
      <p:sp>
        <p:nvSpPr>
          <p:cNvPr id="4" name="Bent Arrow 3"/>
          <p:cNvSpPr/>
          <p:nvPr/>
        </p:nvSpPr>
        <p:spPr>
          <a:xfrm rot="5400000">
            <a:off x="9192125" y="1828802"/>
            <a:ext cx="2261940" cy="1267326"/>
          </a:xfrm>
          <a:prstGeom prst="ben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211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2.1 Box-sizing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 smtClean="0"/>
              <a:t>elementos</a:t>
            </a:r>
            <a:r>
              <a:rPr lang="en-US" dirty="0" smtClean="0"/>
              <a:t> </a:t>
            </a:r>
            <a:r>
              <a:rPr lang="en-US" dirty="0" err="1" smtClean="0"/>
              <a:t>redefinen</a:t>
            </a:r>
            <a:r>
              <a:rPr lang="en-US" dirty="0" smtClean="0"/>
              <a:t> </a:t>
            </a:r>
            <a:r>
              <a:rPr lang="en-US" dirty="0" err="1" smtClean="0"/>
              <a:t>sus</a:t>
            </a:r>
            <a:r>
              <a:rPr lang="en-US" dirty="0" smtClean="0"/>
              <a:t> </a:t>
            </a:r>
            <a:r>
              <a:rPr lang="en-US" dirty="0" err="1" smtClean="0"/>
              <a:t>tamaño</a:t>
            </a:r>
            <a:r>
              <a:rPr lang="en-US" dirty="0" smtClean="0"/>
              <a:t> de </a:t>
            </a:r>
            <a:r>
              <a:rPr lang="en-US" dirty="0" err="1" smtClean="0"/>
              <a:t>caja</a:t>
            </a: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</a:rPr>
              <a:t>* {</a:t>
            </a:r>
            <a:br>
              <a:rPr lang="en-US" b="1" dirty="0">
                <a:solidFill>
                  <a:srgbClr val="C00000"/>
                </a:solidFill>
              </a:rPr>
            </a:br>
            <a:r>
              <a:rPr lang="en-US" b="1" dirty="0">
                <a:solidFill>
                  <a:srgbClr val="C00000"/>
                </a:solidFill>
              </a:rPr>
              <a:t>    box-sizing: border-box;</a:t>
            </a:r>
            <a:br>
              <a:rPr lang="en-US" b="1" dirty="0">
                <a:solidFill>
                  <a:srgbClr val="C00000"/>
                </a:solidFill>
              </a:rPr>
            </a:br>
            <a:r>
              <a:rPr lang="en-US" b="1" dirty="0" smtClean="0">
                <a:solidFill>
                  <a:srgbClr val="C00000"/>
                </a:solidFill>
              </a:rPr>
              <a:t>}</a:t>
            </a:r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elementos</a:t>
            </a:r>
            <a:r>
              <a:rPr lang="en-US" dirty="0" smtClean="0"/>
              <a:t> con </a:t>
            </a:r>
            <a:r>
              <a:rPr lang="en-US" dirty="0" err="1" smtClean="0"/>
              <a:t>atributo</a:t>
            </a:r>
            <a:r>
              <a:rPr lang="en-US" dirty="0" smtClean="0"/>
              <a:t> </a:t>
            </a:r>
            <a:r>
              <a:rPr lang="en-US" dirty="0" err="1" smtClean="0"/>
              <a:t>clase</a:t>
            </a:r>
            <a:r>
              <a:rPr lang="en-US" dirty="0" smtClean="0"/>
              <a:t> que </a:t>
            </a:r>
            <a:r>
              <a:rPr lang="en-US" dirty="0" err="1" smtClean="0"/>
              <a:t>contengan</a:t>
            </a:r>
            <a:r>
              <a:rPr lang="en-US" dirty="0" smtClean="0"/>
              <a:t> al </a:t>
            </a:r>
            <a:r>
              <a:rPr lang="en-US" dirty="0" err="1" smtClean="0"/>
              <a:t>menos</a:t>
            </a:r>
            <a:r>
              <a:rPr lang="en-US" dirty="0" smtClean="0"/>
              <a:t> </a:t>
            </a:r>
            <a:r>
              <a:rPr lang="en-US" b="1" dirty="0" smtClean="0"/>
              <a:t>col</a:t>
            </a:r>
            <a:r>
              <a:rPr lang="en-US" dirty="0" smtClean="0"/>
              <a:t> </a:t>
            </a:r>
            <a:r>
              <a:rPr lang="en-US" dirty="0" err="1" smtClean="0"/>
              <a:t>deben</a:t>
            </a:r>
            <a:r>
              <a:rPr lang="en-US" dirty="0" smtClean="0"/>
              <a:t>:</a:t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r>
              <a:rPr lang="en-US" b="1" dirty="0"/>
              <a:t>[class*="col-"] {   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	float</a:t>
            </a:r>
            <a:r>
              <a:rPr lang="en-US" b="1" dirty="0"/>
              <a:t>: left;   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	padding</a:t>
            </a:r>
            <a:r>
              <a:rPr lang="en-US" b="1" dirty="0"/>
              <a:t>: 15px;   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	border</a:t>
            </a:r>
            <a:r>
              <a:rPr lang="en-US" b="1" dirty="0"/>
              <a:t>: 1px solid red</a:t>
            </a:r>
            <a:r>
              <a:rPr lang="en-US" b="1" dirty="0" smtClean="0"/>
              <a:t>;</a:t>
            </a:r>
            <a:br>
              <a:rPr lang="en-US" b="1" dirty="0" smtClean="0"/>
            </a:br>
            <a:r>
              <a:rPr lang="en-US" b="1" dirty="0" smtClean="0"/>
              <a:t>}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 smtClean="0"/>
              <a:t>Varias</a:t>
            </a:r>
            <a:r>
              <a:rPr lang="en-US" dirty="0" smtClean="0"/>
              <a:t> </a:t>
            </a:r>
            <a:r>
              <a:rPr lang="en-US" dirty="0" err="1" smtClean="0"/>
              <a:t>columnas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457200" lvl="1" indent="0">
              <a:buNone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.col-1 {width: 8.33%;}</a:t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.col-2 {width: 16.66%;}</a:t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.col-3 {width: 25%;}</a:t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.col-4 {width: 33.33%;}</a:t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.col-5 {width: 41.66%;}</a:t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.col-6 {width: 50%;}</a:t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.col-7 {width: 58.33%;}</a:t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.col-8 {width: 66.66%;}</a:t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.col-9 {width: 75%;}</a:t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.col-10 {width: 83.33%;}</a:t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.col-11 {width: 91.66%;}</a:t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.col-12 {width: 100%;}</a:t>
            </a:r>
          </a:p>
        </p:txBody>
      </p:sp>
    </p:spTree>
    <p:extLst>
      <p:ext uri="{BB962C8B-B14F-4D97-AF65-F5344CB8AC3E}">
        <p14:creationId xmlns:p14="http://schemas.microsoft.com/office/powerpoint/2010/main" val="570771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¿</a:t>
            </a:r>
            <a:r>
              <a:rPr lang="en-US" dirty="0" err="1" smtClean="0"/>
              <a:t>Problemas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s-ES_tradnl" dirty="0"/>
              <a:t>Imágenes irreconocibles (por </a:t>
            </a:r>
            <a:r>
              <a:rPr lang="es-ES_tradnl" dirty="0" err="1"/>
              <a:t>ejem</a:t>
            </a:r>
            <a:r>
              <a:rPr lang="es-ES_tradnl" dirty="0"/>
              <a:t>: demasiado pequeñas).</a:t>
            </a:r>
          </a:p>
          <a:p>
            <a:pPr>
              <a:lnSpc>
                <a:spcPct val="150000"/>
              </a:lnSpc>
            </a:pPr>
            <a:r>
              <a:rPr lang="es-ES_tradnl" dirty="0"/>
              <a:t>Márgenes demasiado grandes.</a:t>
            </a:r>
          </a:p>
          <a:p>
            <a:pPr>
              <a:lnSpc>
                <a:spcPct val="150000"/>
              </a:lnSpc>
            </a:pPr>
            <a:r>
              <a:rPr lang="es-ES_tradnl" dirty="0"/>
              <a:t>Líneas de texto demasiado cortas (o demasiado largas).</a:t>
            </a:r>
          </a:p>
          <a:p>
            <a:pPr>
              <a:lnSpc>
                <a:spcPct val="150000"/>
              </a:lnSpc>
            </a:pPr>
            <a:r>
              <a:rPr lang="es-ES_tradnl" dirty="0"/>
              <a:t>Elementos de navegación rotos dificultando legibilidad</a:t>
            </a:r>
            <a:r>
              <a:rPr lang="es-ES_tradnl" dirty="0" smtClean="0"/>
              <a:t>.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534196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Consideraciones</a:t>
            </a:r>
            <a:r>
              <a:rPr lang="en-US" dirty="0"/>
              <a:t> al </a:t>
            </a:r>
            <a:r>
              <a:rPr lang="en-US" dirty="0" err="1"/>
              <a:t>visualizar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página</a:t>
            </a:r>
            <a:r>
              <a:rPr lang="en-US" dirty="0" smtClean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distintos</a:t>
            </a:r>
            <a:r>
              <a:rPr lang="en-US" dirty="0"/>
              <a:t> </a:t>
            </a:r>
            <a:r>
              <a:rPr lang="en-US" dirty="0" err="1"/>
              <a:t>dispositivos</a:t>
            </a:r>
            <a:r>
              <a:rPr lang="en-US" dirty="0"/>
              <a:t> (</a:t>
            </a:r>
            <a:r>
              <a:rPr lang="en-US" dirty="0" err="1"/>
              <a:t>ej</a:t>
            </a:r>
            <a:r>
              <a:rPr lang="en-US" dirty="0"/>
              <a:t>. </a:t>
            </a:r>
            <a:r>
              <a:rPr lang="en-US" dirty="0" err="1"/>
              <a:t>medidas</a:t>
            </a:r>
            <a:r>
              <a:rPr lang="en-US" dirty="0"/>
              <a:t>, </a:t>
            </a:r>
            <a:r>
              <a:rPr lang="en-US" dirty="0" err="1"/>
              <a:t>imágenes</a:t>
            </a:r>
            <a:r>
              <a:rPr lang="en-US" dirty="0"/>
              <a:t>, </a:t>
            </a:r>
            <a:r>
              <a:rPr lang="en-US" dirty="0" err="1"/>
              <a:t>transferencia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).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086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Media 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_tradnl" dirty="0"/>
              <a:t>Son un robusto mecanismo, creado por la W3C, para identificar no sólo los tipos de media, sino también para inspeccionar las características físicas de los dispositivos y navegadores que </a:t>
            </a:r>
            <a:r>
              <a:rPr lang="es-ES_tradnl" b="1" i="1" dirty="0" err="1"/>
              <a:t>renderizan</a:t>
            </a:r>
            <a:r>
              <a:rPr lang="es-ES_tradnl" dirty="0"/>
              <a:t> el contenido</a:t>
            </a:r>
            <a:r>
              <a:rPr lang="es-ES_tradnl" dirty="0" smtClean="0"/>
              <a:t>.</a:t>
            </a:r>
            <a:endParaRPr lang="es-ES_tradnl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ES_tradnl" dirty="0"/>
              <a:t>Básicamente, utiliza la regla </a:t>
            </a:r>
            <a:r>
              <a:rPr lang="es-ES_tradnl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@media</a:t>
            </a:r>
            <a:r>
              <a:rPr lang="es-ES_tradnl" dirty="0"/>
              <a:t> para incluir un bloque de propiedades de CSS sólo si una determinada condición es verdadera</a:t>
            </a:r>
            <a:r>
              <a:rPr lang="es-ES_tradnl" dirty="0" smtClean="0"/>
              <a:t>.</a:t>
            </a:r>
            <a:endParaRPr lang="es-ES_tradnl" dirty="0"/>
          </a:p>
        </p:txBody>
      </p:sp>
      <p:pic>
        <p:nvPicPr>
          <p:cNvPr id="5" name="Imagen 5"/>
          <p:cNvPicPr>
            <a:picLocks noChangeAspect="1"/>
          </p:cNvPicPr>
          <p:nvPr/>
        </p:nvPicPr>
        <p:blipFill rotWithShape="1">
          <a:blip r:embed="rId2"/>
          <a:srcRect t="19133" b="13480"/>
          <a:stretch/>
        </p:blipFill>
        <p:spPr>
          <a:xfrm>
            <a:off x="6426200" y="3806381"/>
            <a:ext cx="5080000" cy="237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006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Ejemplo</a:t>
            </a:r>
            <a:r>
              <a:rPr lang="en-US" dirty="0" smtClean="0"/>
              <a:t> </a:t>
            </a:r>
            <a:r>
              <a:rPr lang="en-US" dirty="0" err="1" smtClean="0"/>
              <a:t>Sencillo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310063" y="2342147"/>
            <a:ext cx="3898232" cy="29357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558463" y="2342147"/>
            <a:ext cx="1403684" cy="293570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-Right Arrow 7"/>
          <p:cNvSpPr/>
          <p:nvPr/>
        </p:nvSpPr>
        <p:spPr>
          <a:xfrm>
            <a:off x="6464968" y="3537284"/>
            <a:ext cx="1588169" cy="545432"/>
          </a:xfrm>
          <a:prstGeom prst="left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855495" y="5534526"/>
            <a:ext cx="1829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Desktop o Laptop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903925" y="5559980"/>
            <a:ext cx="712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Móvil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686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 y Sin Media Queries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0588" y="1928061"/>
            <a:ext cx="3526589" cy="360877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453" y="1928061"/>
            <a:ext cx="482600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794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¿Cómo se lo utiliza?</a:t>
            </a:r>
            <a:endParaRPr lang="es-ES_tradnl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Sintaxis: MDN</a:t>
            </a:r>
            <a:endParaRPr lang="en-US" dirty="0" smtClean="0"/>
          </a:p>
          <a:p>
            <a:r>
              <a:rPr lang="en-US" dirty="0">
                <a:hlinkClick r:id="rId3"/>
              </a:rPr>
              <a:t>P</a:t>
            </a:r>
            <a:r>
              <a:rPr lang="en-US" dirty="0" smtClean="0">
                <a:hlinkClick r:id="rId3"/>
              </a:rPr>
              <a:t>untos de interrupción</a:t>
            </a:r>
            <a:endParaRPr lang="en-US" dirty="0"/>
          </a:p>
        </p:txBody>
      </p:sp>
      <p:sp>
        <p:nvSpPr>
          <p:cNvPr id="6" name="CuadroTexto 5"/>
          <p:cNvSpPr txBox="1"/>
          <p:nvPr/>
        </p:nvSpPr>
        <p:spPr>
          <a:xfrm>
            <a:off x="6800112" y="1892801"/>
            <a:ext cx="4958749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_tradnl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@media </a:t>
            </a:r>
            <a:r>
              <a:rPr lang="es-ES_tradnl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screen</a:t>
            </a:r>
            <a:r>
              <a:rPr lang="es-ES_tradnl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 and (min-width:1024px) {</a:t>
            </a:r>
          </a:p>
          <a:p>
            <a:r>
              <a:rPr lang="es-ES_tradnl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s-ES_tradnl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body</a:t>
            </a:r>
            <a:r>
              <a:rPr lang="es-ES_tradnl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r>
              <a:rPr lang="es-ES_tradnl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s-ES_tradnl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	font-size:100%;</a:t>
            </a:r>
          </a:p>
          <a:p>
            <a:r>
              <a:rPr lang="es-ES_tradnl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s-ES_tradnl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} </a:t>
            </a:r>
          </a:p>
          <a:p>
            <a:r>
              <a:rPr lang="es-ES_tradnl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}</a:t>
            </a:r>
            <a:endParaRPr lang="es-ES_tradnl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838200" y="5124871"/>
            <a:ext cx="1039785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_tradnl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&lt;link </a:t>
            </a:r>
            <a:r>
              <a:rPr lang="es-ES_tradnl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rel</a:t>
            </a:r>
            <a:r>
              <a:rPr lang="es-ES_tradnl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="</a:t>
            </a:r>
            <a:r>
              <a:rPr lang="es-ES_tradnl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stylesheet</a:t>
            </a:r>
            <a:r>
              <a:rPr lang="es-ES_tradnl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" </a:t>
            </a:r>
            <a:r>
              <a:rPr lang="es-ES_tradnl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href</a:t>
            </a:r>
            <a:r>
              <a:rPr lang="es-ES_tradnl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="</a:t>
            </a:r>
            <a:r>
              <a:rPr lang="es-ES_tradnl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wide.css</a:t>
            </a:r>
            <a:r>
              <a:rPr lang="es-ES_tradnl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" media="</a:t>
            </a:r>
            <a:r>
              <a:rPr lang="es-ES_tradnl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screen</a:t>
            </a:r>
            <a:r>
              <a:rPr lang="es-ES_tradnl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 and (min-width:1024px)" /&gt;</a:t>
            </a:r>
            <a:endParaRPr lang="es-ES_tradnl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838200" y="5696316"/>
            <a:ext cx="716592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_tradnl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@</a:t>
            </a:r>
            <a:r>
              <a:rPr lang="es-ES_tradnl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import</a:t>
            </a:r>
            <a:r>
              <a:rPr lang="es-ES_tradnl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s-ES_tradnl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url</a:t>
            </a:r>
            <a:r>
              <a:rPr lang="es-ES_tradnl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("</a:t>
            </a:r>
            <a:r>
              <a:rPr lang="es-ES_tradnl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wide.css</a:t>
            </a:r>
            <a:r>
              <a:rPr lang="es-ES_tradnl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") </a:t>
            </a:r>
            <a:r>
              <a:rPr lang="es-ES_tradnl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screen</a:t>
            </a:r>
            <a:r>
              <a:rPr lang="es-ES_tradnl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 and (min-width:1024px);</a:t>
            </a:r>
            <a:endParaRPr lang="es-ES_tradnl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538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</a:t>
            </a:r>
            <a:r>
              <a:rPr lang="en-US" dirty="0" err="1" smtClean="0"/>
              <a:t>Multimedios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Todas</a:t>
            </a:r>
            <a:r>
              <a:rPr lang="en-US" dirty="0" smtClean="0"/>
              <a:t> las </a:t>
            </a:r>
            <a:r>
              <a:rPr lang="en-US" dirty="0" err="1" smtClean="0"/>
              <a:t>imágenes</a:t>
            </a:r>
            <a:r>
              <a:rPr lang="en-US" dirty="0" smtClean="0"/>
              <a:t> </a:t>
            </a:r>
            <a:r>
              <a:rPr lang="en-US" dirty="0" err="1" smtClean="0"/>
              <a:t>deben</a:t>
            </a:r>
            <a:r>
              <a:rPr lang="en-US" dirty="0" smtClean="0"/>
              <a:t> </a:t>
            </a:r>
            <a:r>
              <a:rPr lang="en-US" dirty="0" err="1" smtClean="0"/>
              <a:t>redimensionarse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img</a:t>
            </a:r>
            <a:r>
              <a:rPr lang="en-US" dirty="0"/>
              <a:t> 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 height: auto;</a:t>
            </a:r>
            <a:br>
              <a:rPr lang="en-US" dirty="0"/>
            </a:br>
            <a:r>
              <a:rPr lang="en-US" dirty="0"/>
              <a:t>}</a:t>
            </a: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b="1" dirty="0" smtClean="0"/>
              <a:t>Width</a:t>
            </a:r>
            <a:r>
              <a:rPr lang="en-US" dirty="0" smtClean="0"/>
              <a:t>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Tx/>
            </a:pPr>
            <a:r>
              <a:rPr lang="en-US" dirty="0" err="1" smtClean="0"/>
              <a:t>Depende</a:t>
            </a:r>
            <a:r>
              <a:rPr lang="en-US" dirty="0" smtClean="0"/>
              <a:t> del </a:t>
            </a:r>
            <a:r>
              <a:rPr lang="en-US" dirty="0" err="1" smtClean="0"/>
              <a:t>contenedor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b="1" dirty="0" smtClean="0"/>
              <a:t>Max-width: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Tx/>
            </a:pPr>
            <a:r>
              <a:rPr lang="en-US" dirty="0" err="1" smtClean="0"/>
              <a:t>Límite</a:t>
            </a:r>
            <a:r>
              <a:rPr lang="en-US" dirty="0" smtClean="0"/>
              <a:t> superior: viewport</a:t>
            </a:r>
          </a:p>
        </p:txBody>
      </p:sp>
      <p:pic>
        <p:nvPicPr>
          <p:cNvPr id="5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0374" y="3642477"/>
            <a:ext cx="4359712" cy="2534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678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5. </a:t>
            </a:r>
            <a:r>
              <a:rPr lang="en-US" dirty="0" err="1" smtClean="0"/>
              <a:t>Tipografía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Medidas</a:t>
            </a:r>
            <a:endParaRPr lang="en-US" dirty="0" smtClean="0"/>
          </a:p>
          <a:p>
            <a:pPr lvl="1"/>
            <a:r>
              <a:rPr lang="en-US" dirty="0" err="1"/>
              <a:t>e</a:t>
            </a:r>
            <a:r>
              <a:rPr lang="en-US" dirty="0" err="1" smtClean="0"/>
              <a:t>m</a:t>
            </a:r>
            <a:r>
              <a:rPr lang="en-US" dirty="0" smtClean="0"/>
              <a:t>, o 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em (de </a:t>
            </a:r>
            <a:r>
              <a:rPr lang="en-US" dirty="0" err="1" smtClean="0"/>
              <a:t>ser</a:t>
            </a:r>
            <a:r>
              <a:rPr lang="en-US" dirty="0" smtClean="0"/>
              <a:t> </a:t>
            </a:r>
            <a:r>
              <a:rPr lang="en-US" dirty="0" err="1" smtClean="0"/>
              <a:t>soportado</a:t>
            </a:r>
            <a:r>
              <a:rPr lang="en-US" dirty="0" smtClean="0"/>
              <a:t>)</a:t>
            </a:r>
          </a:p>
          <a:p>
            <a:pPr lvl="1"/>
            <a:endParaRPr lang="en-US" dirty="0"/>
          </a:p>
          <a:p>
            <a:r>
              <a:rPr lang="en-US" dirty="0" smtClean="0"/>
              <a:t>1em = 16px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799" y="365125"/>
            <a:ext cx="5642811" cy="5939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753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Mejora</a:t>
            </a:r>
            <a:r>
              <a:rPr lang="en-US" dirty="0" smtClean="0"/>
              <a:t> </a:t>
            </a:r>
            <a:r>
              <a:rPr lang="en-US" dirty="0" err="1" smtClean="0"/>
              <a:t>progresiva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277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2023" y="329884"/>
            <a:ext cx="7522210" cy="5635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469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¿Para </a:t>
            </a:r>
            <a:r>
              <a:rPr lang="en-US" dirty="0" err="1" smtClean="0"/>
              <a:t>qué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 </a:t>
            </a:r>
            <a:r>
              <a:rPr lang="en-US" dirty="0" err="1"/>
              <a:t>añade</a:t>
            </a:r>
            <a:r>
              <a:rPr lang="en-US" dirty="0"/>
              <a:t>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código</a:t>
            </a:r>
            <a:r>
              <a:rPr lang="en-US" dirty="0"/>
              <a:t> CSS (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dispositivos</a:t>
            </a:r>
            <a:r>
              <a:rPr lang="en-US" dirty="0"/>
              <a:t> </a:t>
            </a:r>
            <a:r>
              <a:rPr lang="en-US" dirty="0" err="1"/>
              <a:t>móviles</a:t>
            </a:r>
            <a:r>
              <a:rPr lang="en-US" dirty="0"/>
              <a:t>, </a:t>
            </a:r>
            <a:r>
              <a:rPr lang="en-US" dirty="0" smtClean="0"/>
              <a:t>¡la </a:t>
            </a:r>
            <a:r>
              <a:rPr lang="en-US" dirty="0" err="1"/>
              <a:t>velocidad</a:t>
            </a:r>
            <a:r>
              <a:rPr lang="en-US" dirty="0"/>
              <a:t> </a:t>
            </a:r>
            <a:r>
              <a:rPr lang="en-US" dirty="0" err="1"/>
              <a:t>importa</a:t>
            </a:r>
            <a:r>
              <a:rPr lang="en-US" dirty="0"/>
              <a:t>!).</a:t>
            </a:r>
          </a:p>
          <a:p>
            <a:r>
              <a:rPr lang="en-US" dirty="0" err="1"/>
              <a:t>Dejar</a:t>
            </a:r>
            <a:r>
              <a:rPr lang="en-US" dirty="0"/>
              <a:t> que el </a:t>
            </a:r>
            <a:r>
              <a:rPr lang="en-US" dirty="0" err="1"/>
              <a:t>navegador</a:t>
            </a:r>
            <a:r>
              <a:rPr lang="en-US" dirty="0"/>
              <a:t> </a:t>
            </a:r>
            <a:r>
              <a:rPr lang="en-US" dirty="0" err="1"/>
              <a:t>escale</a:t>
            </a:r>
            <a:r>
              <a:rPr lang="en-US" dirty="0"/>
              <a:t> las </a:t>
            </a:r>
            <a:r>
              <a:rPr lang="en-US" dirty="0" err="1"/>
              <a:t>imágenes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mala idea:</a:t>
            </a:r>
          </a:p>
          <a:p>
            <a:pPr lvl="1"/>
            <a:r>
              <a:rPr lang="en-US" dirty="0" err="1"/>
              <a:t>Imágenes</a:t>
            </a:r>
            <a:r>
              <a:rPr lang="en-US" dirty="0"/>
              <a:t> </a:t>
            </a:r>
            <a:r>
              <a:rPr lang="en-US" dirty="0" err="1"/>
              <a:t>grandes</a:t>
            </a:r>
            <a:r>
              <a:rPr lang="en-US" dirty="0"/>
              <a:t> = </a:t>
            </a:r>
            <a:r>
              <a:rPr lang="en-US" dirty="0" err="1"/>
              <a:t>Grandes</a:t>
            </a:r>
            <a:r>
              <a:rPr lang="en-US" dirty="0"/>
              <a:t> </a:t>
            </a:r>
            <a:r>
              <a:rPr lang="en-US" dirty="0" err="1"/>
              <a:t>ficheros</a:t>
            </a:r>
            <a:r>
              <a:rPr lang="en-US" dirty="0"/>
              <a:t> a </a:t>
            </a:r>
            <a:r>
              <a:rPr lang="en-US" dirty="0" err="1"/>
              <a:t>descargar</a:t>
            </a:r>
            <a:r>
              <a:rPr lang="en-US" dirty="0"/>
              <a:t> </a:t>
            </a:r>
            <a:r>
              <a:rPr lang="en-US" dirty="0" err="1"/>
              <a:t>innecesariamente</a:t>
            </a:r>
            <a:endParaRPr lang="en-US" dirty="0"/>
          </a:p>
          <a:p>
            <a:pPr lvl="1"/>
            <a:r>
              <a:rPr lang="en-US" dirty="0"/>
              <a:t>El </a:t>
            </a:r>
            <a:r>
              <a:rPr lang="en-US" dirty="0" err="1"/>
              <a:t>redimensionado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"CPU and memory intensive" </a:t>
            </a:r>
            <a:r>
              <a:rPr lang="en-US" dirty="0" err="1"/>
              <a:t>por</a:t>
            </a:r>
            <a:r>
              <a:rPr lang="en-US" dirty="0"/>
              <a:t> parte del </a:t>
            </a:r>
            <a:r>
              <a:rPr lang="en-US" dirty="0" err="1"/>
              <a:t>navegador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Utilizar</a:t>
            </a:r>
            <a:r>
              <a:rPr lang="en-US" dirty="0"/>
              <a:t> Media Queries para </a:t>
            </a:r>
            <a:r>
              <a:rPr lang="en-US" dirty="0" err="1"/>
              <a:t>servir</a:t>
            </a:r>
            <a:r>
              <a:rPr lang="en-US" dirty="0"/>
              <a:t> </a:t>
            </a:r>
            <a:r>
              <a:rPr lang="en-US" dirty="0" err="1"/>
              <a:t>distintas</a:t>
            </a:r>
            <a:r>
              <a:rPr lang="en-US" dirty="0"/>
              <a:t> </a:t>
            </a:r>
            <a:r>
              <a:rPr lang="en-US" dirty="0" err="1"/>
              <a:t>imágenes</a:t>
            </a:r>
            <a:r>
              <a:rPr lang="en-US" dirty="0"/>
              <a:t> no </a:t>
            </a:r>
            <a:r>
              <a:rPr lang="en-US" dirty="0" err="1"/>
              <a:t>es</a:t>
            </a:r>
            <a:r>
              <a:rPr lang="en-US" dirty="0"/>
              <a:t> lo ideal (</a:t>
            </a:r>
            <a:r>
              <a:rPr lang="en-US" dirty="0" err="1"/>
              <a:t>aunque</a:t>
            </a:r>
            <a:r>
              <a:rPr lang="en-US" dirty="0"/>
              <a:t> las </a:t>
            </a:r>
            <a:r>
              <a:rPr lang="en-US" dirty="0" err="1"/>
              <a:t>escondamos</a:t>
            </a:r>
            <a:r>
              <a:rPr lang="en-US" dirty="0"/>
              <a:t> </a:t>
            </a:r>
            <a:r>
              <a:rPr lang="en-US" dirty="0" err="1"/>
              <a:t>vía</a:t>
            </a:r>
            <a:r>
              <a:rPr lang="en-US" dirty="0"/>
              <a:t> CSS </a:t>
            </a:r>
            <a:r>
              <a:rPr lang="en-US" dirty="0" err="1"/>
              <a:t>muchos</a:t>
            </a:r>
            <a:r>
              <a:rPr lang="en-US" dirty="0"/>
              <a:t> </a:t>
            </a:r>
            <a:r>
              <a:rPr lang="en-US" dirty="0" err="1"/>
              <a:t>navegadores</a:t>
            </a:r>
            <a:r>
              <a:rPr lang="en-US" dirty="0"/>
              <a:t> las </a:t>
            </a:r>
            <a:r>
              <a:rPr lang="en-US" dirty="0" err="1"/>
              <a:t>descargan</a:t>
            </a:r>
            <a:r>
              <a:rPr lang="en-US" dirty="0"/>
              <a:t> de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modos</a:t>
            </a:r>
            <a:r>
              <a:rPr lang="en-US" dirty="0"/>
              <a:t>).</a:t>
            </a:r>
          </a:p>
          <a:p>
            <a:r>
              <a:rPr lang="en-US" dirty="0"/>
              <a:t>Media Queries no </a:t>
            </a:r>
            <a:r>
              <a:rPr lang="en-US" dirty="0" err="1"/>
              <a:t>optimizan</a:t>
            </a:r>
            <a:r>
              <a:rPr lang="en-US" dirty="0"/>
              <a:t> el HTML o el JavaScript.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652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Frameworks </a:t>
            </a:r>
            <a:r>
              <a:rPr lang="en-US" dirty="0" err="1"/>
              <a:t>basados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modelo</a:t>
            </a:r>
            <a:r>
              <a:rPr lang="en-US" dirty="0"/>
              <a:t> Grid (</a:t>
            </a:r>
            <a:r>
              <a:rPr lang="en-US" dirty="0" err="1"/>
              <a:t>ej</a:t>
            </a:r>
            <a:r>
              <a:rPr lang="en-US" dirty="0"/>
              <a:t>. Bootstrap)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17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¿Ideas?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Rendimiento</a:t>
            </a:r>
            <a:endParaRPr lang="en-US" dirty="0"/>
          </a:p>
          <a:p>
            <a:pPr lvl="1"/>
            <a:r>
              <a:rPr lang="en-US" dirty="0" err="1" smtClean="0"/>
              <a:t>Carga</a:t>
            </a:r>
            <a:r>
              <a:rPr lang="en-US" dirty="0" smtClean="0"/>
              <a:t> &lt;= 10 </a:t>
            </a:r>
            <a:r>
              <a:rPr lang="en-US" dirty="0" err="1" smtClean="0"/>
              <a:t>segundos</a:t>
            </a:r>
            <a:endParaRPr lang="en-US" dirty="0" smtClean="0"/>
          </a:p>
          <a:p>
            <a:r>
              <a:rPr lang="en-US" dirty="0" err="1" smtClean="0"/>
              <a:t>Despertar</a:t>
            </a:r>
            <a:r>
              <a:rPr lang="en-US" dirty="0" smtClean="0"/>
              <a:t> el </a:t>
            </a:r>
            <a:r>
              <a:rPr lang="en-US" dirty="0" err="1" smtClean="0"/>
              <a:t>interés</a:t>
            </a:r>
            <a:endParaRPr lang="en-US" dirty="0" smtClean="0"/>
          </a:p>
          <a:p>
            <a:pPr lvl="1"/>
            <a:r>
              <a:rPr lang="en-US" dirty="0" err="1" smtClean="0"/>
              <a:t>Contenido</a:t>
            </a:r>
            <a:r>
              <a:rPr lang="en-US" dirty="0" smtClean="0"/>
              <a:t> </a:t>
            </a:r>
            <a:r>
              <a:rPr lang="en-US" dirty="0" err="1" smtClean="0"/>
              <a:t>llamativo</a:t>
            </a:r>
            <a:endParaRPr lang="en-US" dirty="0" smtClean="0"/>
          </a:p>
          <a:p>
            <a:r>
              <a:rPr lang="en-US" dirty="0" err="1" smtClean="0"/>
              <a:t>Títulos</a:t>
            </a:r>
            <a:endParaRPr lang="en-US" dirty="0"/>
          </a:p>
          <a:p>
            <a:pPr lvl="1"/>
            <a:r>
              <a:rPr lang="en-US" dirty="0" err="1" smtClean="0"/>
              <a:t>Llamativos</a:t>
            </a: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Diseño</a:t>
            </a:r>
            <a:endParaRPr lang="en-US" dirty="0"/>
          </a:p>
          <a:p>
            <a:pPr lvl="1"/>
            <a:r>
              <a:rPr lang="en-US" dirty="0" err="1"/>
              <a:t>Sencillo</a:t>
            </a:r>
            <a:r>
              <a:rPr lang="en-US" dirty="0"/>
              <a:t> y </a:t>
            </a:r>
            <a:r>
              <a:rPr lang="en-US" dirty="0" err="1"/>
              <a:t>Elegante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¿</a:t>
            </a:r>
            <a:r>
              <a:rPr lang="en-US" dirty="0" err="1" smtClean="0"/>
              <a:t>Dónde</a:t>
            </a:r>
            <a:r>
              <a:rPr lang="en-US" dirty="0" smtClean="0"/>
              <a:t> </a:t>
            </a:r>
            <a:r>
              <a:rPr lang="en-US" dirty="0" err="1" smtClean="0"/>
              <a:t>estoy</a:t>
            </a:r>
            <a:r>
              <a:rPr lang="en-US" dirty="0" smtClean="0"/>
              <a:t>?</a:t>
            </a:r>
          </a:p>
          <a:p>
            <a:pPr lvl="1"/>
            <a:r>
              <a:rPr lang="en-US" dirty="0" err="1"/>
              <a:t>Mapa</a:t>
            </a:r>
            <a:r>
              <a:rPr lang="en-US" dirty="0"/>
              <a:t> del </a:t>
            </a:r>
            <a:r>
              <a:rPr lang="en-US" dirty="0" err="1"/>
              <a:t>Sitio</a:t>
            </a:r>
            <a:endParaRPr lang="en-US" dirty="0"/>
          </a:p>
          <a:p>
            <a:r>
              <a:rPr lang="en-US" dirty="0" err="1" smtClean="0"/>
              <a:t>Experiencia</a:t>
            </a:r>
            <a:r>
              <a:rPr lang="en-US" dirty="0" smtClean="0"/>
              <a:t> de </a:t>
            </a:r>
            <a:r>
              <a:rPr lang="en-US" dirty="0" err="1" smtClean="0"/>
              <a:t>Usuario</a:t>
            </a:r>
            <a:endParaRPr lang="en-US" dirty="0" smtClean="0"/>
          </a:p>
          <a:p>
            <a:pPr lvl="1"/>
            <a:r>
              <a:rPr lang="en-US" dirty="0" err="1" smtClean="0"/>
              <a:t>Reducción</a:t>
            </a:r>
            <a:r>
              <a:rPr lang="en-US" dirty="0" smtClean="0"/>
              <a:t> de </a:t>
            </a:r>
            <a:r>
              <a:rPr lang="en-US" dirty="0" err="1" smtClean="0"/>
              <a:t>porcentajes</a:t>
            </a:r>
            <a:r>
              <a:rPr lang="en-US" dirty="0" smtClean="0"/>
              <a:t> de </a:t>
            </a:r>
            <a:r>
              <a:rPr lang="en-US" dirty="0" err="1" smtClean="0"/>
              <a:t>rebote</a:t>
            </a:r>
            <a:r>
              <a:rPr lang="en-US" dirty="0" smtClean="0"/>
              <a:t> [</a:t>
            </a:r>
            <a:r>
              <a:rPr lang="en-US" dirty="0" smtClean="0">
                <a:hlinkClick r:id="rId3"/>
              </a:rPr>
              <a:t>Google Analytics</a:t>
            </a:r>
            <a:r>
              <a:rPr lang="en-US" dirty="0" smtClean="0"/>
              <a:t>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810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5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977" y="1887206"/>
            <a:ext cx="3362215" cy="26897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545179" y="465221"/>
            <a:ext cx="3695884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Frameworks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Msdotcom</a:t>
            </a:r>
            <a:r>
              <a:rPr lang="en-US" dirty="0" smtClean="0"/>
              <a:t>/</a:t>
            </a:r>
            <a:r>
              <a:rPr lang="en-US" dirty="0" err="1" smtClean="0"/>
              <a:t>WinJS</a:t>
            </a:r>
            <a:r>
              <a:rPr lang="en-US" dirty="0" smtClean="0"/>
              <a:t> </a:t>
            </a:r>
            <a:r>
              <a:rPr lang="en-US" dirty="0"/>
              <a:t>Grid </a:t>
            </a:r>
            <a:r>
              <a:rPr lang="en-US" dirty="0" smtClean="0"/>
              <a:t>Framework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Dead Simple </a:t>
            </a:r>
            <a:r>
              <a:rPr lang="en-US" dirty="0" smtClean="0"/>
              <a:t>Grid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Bourbon </a:t>
            </a:r>
            <a:r>
              <a:rPr lang="en-US" dirty="0" smtClean="0"/>
              <a:t>Neat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Grd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STRUCTURE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Grid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960 Grid System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Unsemantic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Gridlex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Responsive Grid System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Gridly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Formstone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1200px Grid System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Bootstrap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Foundation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Skeleton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Responsive Grid System 2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Ice Cream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HTML5 Boilerplate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859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Tarea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Ingresar</a:t>
            </a:r>
            <a:r>
              <a:rPr lang="en-US" dirty="0"/>
              <a:t> al </a:t>
            </a:r>
            <a:r>
              <a:rPr lang="en-US" dirty="0" err="1"/>
              <a:t>Sidweb</a:t>
            </a:r>
            <a:r>
              <a:rPr lang="en-US" dirty="0"/>
              <a:t> y </a:t>
            </a:r>
            <a:r>
              <a:rPr lang="en-US" dirty="0" err="1"/>
              <a:t>revisar</a:t>
            </a:r>
            <a:r>
              <a:rPr lang="en-US" dirty="0"/>
              <a:t> la </a:t>
            </a:r>
            <a:r>
              <a:rPr lang="en-US" dirty="0" err="1"/>
              <a:t>sección</a:t>
            </a:r>
            <a:r>
              <a:rPr lang="en-US" dirty="0"/>
              <a:t> de </a:t>
            </a:r>
            <a:r>
              <a:rPr lang="en-US" dirty="0" err="1" smtClean="0"/>
              <a:t>Planificación</a:t>
            </a:r>
            <a:endParaRPr lang="en-US" dirty="0"/>
          </a:p>
        </p:txBody>
      </p:sp>
      <p:grpSp>
        <p:nvGrpSpPr>
          <p:cNvPr id="4" name="Grupo 5"/>
          <p:cNvGrpSpPr/>
          <p:nvPr/>
        </p:nvGrpSpPr>
        <p:grpSpPr>
          <a:xfrm>
            <a:off x="1134569" y="5236461"/>
            <a:ext cx="9922861" cy="778840"/>
            <a:chOff x="813488" y="5307713"/>
            <a:chExt cx="9922861" cy="778840"/>
          </a:xfrm>
        </p:grpSpPr>
        <p:sp>
          <p:nvSpPr>
            <p:cNvPr id="5" name="Content Placeholder 2"/>
            <p:cNvSpPr txBox="1">
              <a:spLocks/>
            </p:cNvSpPr>
            <p:nvPr/>
          </p:nvSpPr>
          <p:spPr>
            <a:xfrm>
              <a:off x="1668549" y="5311982"/>
              <a:ext cx="9067800" cy="77457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txBody>
            <a:bodyPr vert="horz" wrap="square" lIns="91440" tIns="45720" rIns="91440" bIns="45720" rtlCol="0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B0F0"/>
                </a:buClr>
                <a:buFont typeface="Arial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000" b="1" dirty="0"/>
                <a:t>TIP:</a:t>
              </a:r>
            </a:p>
            <a:p>
              <a:pPr marL="0" indent="0">
                <a:buFont typeface="Arial"/>
                <a:buNone/>
              </a:pPr>
              <a:r>
                <a:rPr lang="en-US" sz="2000" dirty="0" err="1"/>
                <a:t>Revisa</a:t>
              </a:r>
              <a:r>
                <a:rPr lang="en-US" sz="2000" dirty="0"/>
                <a:t> </a:t>
              </a:r>
              <a:r>
                <a:rPr lang="en-US" sz="2000" dirty="0" err="1"/>
                <a:t>periodicamante</a:t>
              </a:r>
              <a:r>
                <a:rPr lang="en-US" sz="2000" dirty="0"/>
                <a:t> el </a:t>
              </a:r>
              <a:r>
                <a:rPr lang="en-US" sz="2000" dirty="0" err="1"/>
                <a:t>Sidweb</a:t>
              </a:r>
              <a:r>
                <a:rPr lang="en-US" sz="2000" dirty="0"/>
                <a:t>, la </a:t>
              </a:r>
              <a:r>
                <a:rPr lang="en-US" sz="2000" dirty="0" err="1"/>
                <a:t>sección</a:t>
              </a:r>
              <a:r>
                <a:rPr lang="en-US" sz="2000" dirty="0"/>
                <a:t> de Plan de </a:t>
              </a:r>
              <a:r>
                <a:rPr lang="en-US" sz="2000" dirty="0" err="1"/>
                <a:t>Clase</a:t>
              </a:r>
              <a:r>
                <a:rPr lang="en-US" sz="2000" dirty="0"/>
                <a:t> y </a:t>
              </a:r>
              <a:r>
                <a:rPr lang="en-US" sz="2000" dirty="0" err="1"/>
                <a:t>Trabajos</a:t>
              </a:r>
              <a:endParaRPr lang="en-US" sz="2000" dirty="0"/>
            </a:p>
          </p:txBody>
        </p:sp>
        <p:pic>
          <p:nvPicPr>
            <p:cNvPr id="6" name="Picture 1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3488" y="5307713"/>
              <a:ext cx="773811" cy="7738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654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Referencias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i="1" dirty="0"/>
              <a:t>2,8 </a:t>
            </a:r>
            <a:r>
              <a:rPr lang="en-US" i="1" dirty="0" err="1"/>
              <a:t>millones</a:t>
            </a:r>
            <a:r>
              <a:rPr lang="en-US" i="1" dirty="0"/>
              <a:t> de </a:t>
            </a:r>
            <a:r>
              <a:rPr lang="en-US" i="1" dirty="0" err="1"/>
              <a:t>ecuatorianos</a:t>
            </a:r>
            <a:r>
              <a:rPr lang="en-US" i="1" dirty="0"/>
              <a:t> </a:t>
            </a:r>
            <a:r>
              <a:rPr lang="en-US" i="1" dirty="0" err="1"/>
              <a:t>usa</a:t>
            </a:r>
            <a:r>
              <a:rPr lang="en-US" i="1" dirty="0"/>
              <a:t> las </a:t>
            </a:r>
            <a:r>
              <a:rPr lang="en-US" i="1" dirty="0" err="1"/>
              <a:t>redes</a:t>
            </a:r>
            <a:r>
              <a:rPr lang="en-US" i="1" dirty="0"/>
              <a:t> </a:t>
            </a:r>
            <a:r>
              <a:rPr lang="en-US" i="1" dirty="0" err="1"/>
              <a:t>sociales</a:t>
            </a:r>
            <a:r>
              <a:rPr lang="en-US" dirty="0"/>
              <a:t>. (2016). </a:t>
            </a:r>
            <a:r>
              <a:rPr lang="en-US" i="1" dirty="0"/>
              <a:t>Metro Ecuador</a:t>
            </a:r>
            <a:r>
              <a:rPr lang="en-US" dirty="0"/>
              <a:t>. Retrieved 28 May 2017, from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www.metroecuador.com.ec/ec/estilodevida/2016/08/16/28-millones-ecuatorianos-redes-sociales.html</a:t>
            </a:r>
            <a:endParaRPr lang="en-US" dirty="0" smtClean="0"/>
          </a:p>
          <a:p>
            <a:r>
              <a:rPr lang="en-US" dirty="0" err="1"/>
              <a:t>Ekos</a:t>
            </a:r>
            <a:r>
              <a:rPr lang="en-US" dirty="0"/>
              <a:t>, P. (2017). </a:t>
            </a:r>
            <a:r>
              <a:rPr lang="en-US" i="1" dirty="0"/>
              <a:t>Computerworld - El 64% de </a:t>
            </a:r>
            <a:r>
              <a:rPr lang="en-US" i="1" dirty="0" err="1"/>
              <a:t>internautas</a:t>
            </a:r>
            <a:r>
              <a:rPr lang="en-US" i="1" dirty="0"/>
              <a:t> </a:t>
            </a:r>
            <a:r>
              <a:rPr lang="en-US" i="1" dirty="0" err="1"/>
              <a:t>ecuatorianos</a:t>
            </a:r>
            <a:r>
              <a:rPr lang="en-US" i="1" dirty="0"/>
              <a:t> </a:t>
            </a:r>
            <a:r>
              <a:rPr lang="en-US" i="1" dirty="0" err="1"/>
              <a:t>utilizan</a:t>
            </a:r>
            <a:r>
              <a:rPr lang="en-US" i="1" dirty="0"/>
              <a:t> smartphones para </a:t>
            </a:r>
            <a:r>
              <a:rPr lang="en-US" i="1" dirty="0" err="1"/>
              <a:t>hacer</a:t>
            </a:r>
            <a:r>
              <a:rPr lang="en-US" i="1" dirty="0"/>
              <a:t> </a:t>
            </a:r>
            <a:r>
              <a:rPr lang="en-US" i="1" dirty="0" err="1"/>
              <a:t>compras</a:t>
            </a:r>
            <a:r>
              <a:rPr lang="en-US" i="1" dirty="0"/>
              <a:t> </a:t>
            </a:r>
            <a:r>
              <a:rPr lang="en-US" i="1" dirty="0" err="1"/>
              <a:t>en</a:t>
            </a:r>
            <a:r>
              <a:rPr lang="en-US" i="1" dirty="0"/>
              <a:t> </a:t>
            </a:r>
            <a:r>
              <a:rPr lang="en-US" i="1" dirty="0" err="1"/>
              <a:t>línea</a:t>
            </a:r>
            <a:r>
              <a:rPr lang="en-US" i="1" dirty="0"/>
              <a:t> </a:t>
            </a:r>
            <a:r>
              <a:rPr lang="en-US" i="1" dirty="0" err="1"/>
              <a:t>según</a:t>
            </a:r>
            <a:r>
              <a:rPr lang="en-US" i="1" dirty="0"/>
              <a:t> OLX</a:t>
            </a:r>
            <a:r>
              <a:rPr lang="en-US" dirty="0"/>
              <a:t>. </a:t>
            </a:r>
            <a:r>
              <a:rPr lang="en-US" i="1" dirty="0" err="1"/>
              <a:t>Computerworld.com.ec</a:t>
            </a:r>
            <a:r>
              <a:rPr lang="en-US" dirty="0"/>
              <a:t>. Retrieved 28 May 2017, from </a:t>
            </a: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www.computerworld.com.ec/actualidad/tendencias/622-olx-ec.html</a:t>
            </a:r>
            <a:endParaRPr lang="en-US" dirty="0" smtClean="0"/>
          </a:p>
          <a:p>
            <a:r>
              <a:rPr lang="en-US" dirty="0" err="1"/>
              <a:t>Estructura</a:t>
            </a:r>
            <a:r>
              <a:rPr lang="en-US" dirty="0"/>
              <a:t> con CSS. (2017). </a:t>
            </a:r>
            <a:r>
              <a:rPr lang="en-US" dirty="0" err="1"/>
              <a:t>Es.learnlayout.com</a:t>
            </a:r>
            <a:r>
              <a:rPr lang="en-US" dirty="0"/>
              <a:t>. Retrieved 29 May 2017, from </a:t>
            </a:r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es.learnlayout.com/toc.html</a:t>
            </a:r>
            <a:endParaRPr lang="en-US" dirty="0" smtClean="0"/>
          </a:p>
          <a:p>
            <a:r>
              <a:rPr lang="en-US" i="1" dirty="0" err="1"/>
              <a:t>Aspectos</a:t>
            </a:r>
            <a:r>
              <a:rPr lang="en-US" i="1" dirty="0"/>
              <a:t> </a:t>
            </a:r>
            <a:r>
              <a:rPr lang="en-US" i="1" dirty="0" err="1"/>
              <a:t>básicos</a:t>
            </a:r>
            <a:r>
              <a:rPr lang="en-US" i="1" dirty="0"/>
              <a:t> del </a:t>
            </a:r>
            <a:r>
              <a:rPr lang="en-US" i="1" dirty="0" err="1"/>
              <a:t>diseño</a:t>
            </a:r>
            <a:r>
              <a:rPr lang="en-US" i="1" dirty="0"/>
              <a:t> web adaptable  |  Web  |  Google Developers</a:t>
            </a:r>
            <a:r>
              <a:rPr lang="en-US" dirty="0"/>
              <a:t>. (2017). </a:t>
            </a:r>
            <a:r>
              <a:rPr lang="en-US" i="1" dirty="0"/>
              <a:t>Google Developers</a:t>
            </a:r>
            <a:r>
              <a:rPr lang="en-US" dirty="0"/>
              <a:t>. Retrieved 29 May 2017, from https://</a:t>
            </a:r>
            <a:r>
              <a:rPr lang="en-US" dirty="0" err="1"/>
              <a:t>developers.google.com</a:t>
            </a:r>
            <a:r>
              <a:rPr lang="en-US" dirty="0"/>
              <a:t>/web/fundamentals/design-and-</a:t>
            </a:r>
            <a:r>
              <a:rPr lang="en-US" dirty="0" err="1"/>
              <a:t>ui</a:t>
            </a:r>
            <a:r>
              <a:rPr lang="en-US" dirty="0"/>
              <a:t>/responsive/?hl=es-419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102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¿</a:t>
            </a:r>
            <a:r>
              <a:rPr lang="en-US" dirty="0" err="1" smtClean="0"/>
              <a:t>Qué</a:t>
            </a:r>
            <a:r>
              <a:rPr lang="en-US" dirty="0" smtClean="0"/>
              <a:t> </a:t>
            </a:r>
            <a:r>
              <a:rPr lang="en-US" dirty="0" err="1" smtClean="0"/>
              <a:t>considerar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Menos</a:t>
            </a:r>
            <a:r>
              <a:rPr lang="en-US" dirty="0" smtClean="0"/>
              <a:t> </a:t>
            </a:r>
            <a:r>
              <a:rPr lang="en-US" dirty="0" err="1" smtClean="0"/>
              <a:t>lectura</a:t>
            </a:r>
            <a:endParaRPr lang="en-US" dirty="0" smtClean="0"/>
          </a:p>
          <a:p>
            <a:pPr lvl="1"/>
            <a:r>
              <a:rPr lang="en-US" dirty="0" err="1" smtClean="0"/>
              <a:t>Aproximadamente</a:t>
            </a:r>
            <a:r>
              <a:rPr lang="en-US" dirty="0" smtClean="0"/>
              <a:t>: 20-28%</a:t>
            </a:r>
          </a:p>
          <a:p>
            <a:r>
              <a:rPr lang="en-US" dirty="0" err="1" smtClean="0"/>
              <a:t>Imágenes</a:t>
            </a:r>
            <a:r>
              <a:rPr lang="en-US" dirty="0" smtClean="0"/>
              <a:t> </a:t>
            </a:r>
            <a:r>
              <a:rPr lang="en-US" dirty="0" err="1" smtClean="0"/>
              <a:t>redundantes</a:t>
            </a:r>
            <a:endParaRPr lang="en-US" dirty="0" smtClean="0"/>
          </a:p>
          <a:p>
            <a:pPr lvl="1"/>
            <a:r>
              <a:rPr lang="en-US" dirty="0" smtClean="0"/>
              <a:t>60% de la </a:t>
            </a:r>
            <a:r>
              <a:rPr lang="en-US" dirty="0" err="1" smtClean="0"/>
              <a:t>página</a:t>
            </a:r>
            <a:endParaRPr lang="en-US" dirty="0" smtClean="0"/>
          </a:p>
          <a:p>
            <a:r>
              <a:rPr lang="en-US" dirty="0" err="1" smtClean="0"/>
              <a:t>Costos</a:t>
            </a:r>
            <a:endParaRPr lang="en-US" dirty="0" smtClean="0"/>
          </a:p>
          <a:p>
            <a:pPr lvl="1"/>
            <a:r>
              <a:rPr lang="en-US" dirty="0" err="1" smtClean="0"/>
              <a:t>Transferencia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0" y="870970"/>
            <a:ext cx="3534611" cy="24565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4001294"/>
            <a:ext cx="7924800" cy="318638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5942568"/>
            <a:ext cx="4492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Referencia</a:t>
            </a:r>
            <a:r>
              <a:rPr lang="en-US" dirty="0" smtClean="0"/>
              <a:t>: </a:t>
            </a:r>
            <a:r>
              <a:rPr lang="en-US" dirty="0" err="1">
                <a:hlinkClick r:id="rId4"/>
              </a:rPr>
              <a:t>Contenido</a:t>
            </a:r>
            <a:r>
              <a:rPr lang="en-US" dirty="0">
                <a:hlinkClick r:id="rId4"/>
              </a:rPr>
              <a:t> para </a:t>
            </a:r>
            <a:r>
              <a:rPr lang="en-US" dirty="0" err="1">
                <a:hlinkClick r:id="rId4"/>
              </a:rPr>
              <a:t>varios</a:t>
            </a:r>
            <a:r>
              <a:rPr lang="en-US" dirty="0">
                <a:hlinkClick r:id="rId4"/>
              </a:rPr>
              <a:t> </a:t>
            </a:r>
            <a:r>
              <a:rPr lang="en-US" dirty="0" err="1" smtClean="0">
                <a:hlinkClick r:id="rId4"/>
              </a:rPr>
              <a:t>dispositivos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920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03" t="19648" r="11643" b="2776"/>
          <a:stretch/>
        </p:blipFill>
        <p:spPr>
          <a:xfrm>
            <a:off x="2847474" y="2053389"/>
            <a:ext cx="6497052" cy="41148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Extensión</a:t>
            </a:r>
            <a:r>
              <a:rPr lang="en-US" dirty="0" smtClean="0"/>
              <a:t> de Chrome: Web Developer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104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 </a:t>
            </a:r>
            <a:r>
              <a:rPr lang="en-US" dirty="0" err="1" smtClean="0"/>
              <a:t>inicio</a:t>
            </a:r>
            <a:r>
              <a:rPr lang="en-US" dirty="0" smtClean="0"/>
              <a:t> …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569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Tamaño</a:t>
            </a:r>
            <a:r>
              <a:rPr lang="en-US" dirty="0" smtClean="0"/>
              <a:t> </a:t>
            </a:r>
            <a:r>
              <a:rPr lang="en-US" dirty="0" err="1" smtClean="0"/>
              <a:t>Fijo</a:t>
            </a:r>
            <a:r>
              <a:rPr lang="en-US" dirty="0" smtClean="0"/>
              <a:t> (Fixed)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Sitios</a:t>
            </a:r>
            <a:r>
              <a:rPr lang="en-US" dirty="0" smtClean="0"/>
              <a:t> web </a:t>
            </a:r>
            <a:r>
              <a:rPr lang="en-US" dirty="0" err="1" smtClean="0"/>
              <a:t>tradicionales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Tamaño</a:t>
            </a:r>
            <a:r>
              <a:rPr lang="en-US" dirty="0" smtClean="0"/>
              <a:t> de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bloques</a:t>
            </a:r>
            <a:r>
              <a:rPr lang="en-US" dirty="0" smtClean="0"/>
              <a:t>: </a:t>
            </a:r>
            <a:r>
              <a:rPr lang="en-US" dirty="0" err="1" smtClean="0"/>
              <a:t>px</a:t>
            </a:r>
            <a:r>
              <a:rPr lang="en-US" dirty="0" smtClean="0"/>
              <a:t> (o </a:t>
            </a:r>
            <a:r>
              <a:rPr lang="en-US" dirty="0" err="1" smtClean="0"/>
              <a:t>pt</a:t>
            </a:r>
            <a:r>
              <a:rPr lang="en-US" dirty="0" smtClean="0"/>
              <a:t>).</a:t>
            </a:r>
          </a:p>
          <a:p>
            <a:r>
              <a:rPr lang="en-US" dirty="0" smtClean="0"/>
              <a:t>Base: 960px</a:t>
            </a:r>
          </a:p>
          <a:p>
            <a:r>
              <a:rPr lang="en-US" dirty="0" smtClean="0"/>
              <a:t>El </a:t>
            </a:r>
            <a:r>
              <a:rPr lang="en-US" dirty="0" err="1" smtClean="0"/>
              <a:t>diseño</a:t>
            </a:r>
            <a:r>
              <a:rPr lang="en-US" dirty="0" smtClean="0"/>
              <a:t> (layout) no cambia.</a:t>
            </a:r>
          </a:p>
          <a:p>
            <a:r>
              <a:rPr lang="en-US" dirty="0" err="1" smtClean="0"/>
              <a:t>Adaptabilidad</a:t>
            </a:r>
            <a:endParaRPr lang="en-US" dirty="0" smtClean="0"/>
          </a:p>
          <a:p>
            <a:pPr lvl="1"/>
            <a:r>
              <a:rPr lang="en-US" dirty="0" err="1" smtClean="0"/>
              <a:t>Dispositivo</a:t>
            </a:r>
            <a:r>
              <a:rPr lang="en-US" dirty="0" smtClean="0"/>
              <a:t> </a:t>
            </a:r>
            <a:r>
              <a:rPr lang="en-US" dirty="0" err="1" smtClean="0"/>
              <a:t>cliente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4800" y="2652713"/>
            <a:ext cx="4699000" cy="352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124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17921</TotalTime>
  <Words>1234</Words>
  <Application>Microsoft Macintosh PowerPoint</Application>
  <PresentationFormat>Widescreen</PresentationFormat>
  <Paragraphs>288</Paragraphs>
  <Slides>52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7" baseType="lpstr">
      <vt:lpstr>Calibri</vt:lpstr>
      <vt:lpstr>Calibri Light</vt:lpstr>
      <vt:lpstr>Consolas</vt:lpstr>
      <vt:lpstr>Arial</vt:lpstr>
      <vt:lpstr>Tema de Office</vt:lpstr>
      <vt:lpstr> Desarrollo de Aplicaciones Web</vt:lpstr>
      <vt:lpstr>PowerPoint Presentation</vt:lpstr>
      <vt:lpstr>Contenido</vt:lpstr>
      <vt:lpstr>Consideraciones al visualizar una  página en distintos dispositivos (ej. medidas, imágenes, transferencia de datos).</vt:lpstr>
      <vt:lpstr>¿Ideas?</vt:lpstr>
      <vt:lpstr>¿Qué considerar?</vt:lpstr>
      <vt:lpstr>Extensión de Chrome: Web Developer</vt:lpstr>
      <vt:lpstr>Al inicio … </vt:lpstr>
      <vt:lpstr>Tamaño Fijo (Fixed)</vt:lpstr>
      <vt:lpstr>Tamaño Fijo (Fixed)</vt:lpstr>
      <vt:lpstr>¿El problema?</vt:lpstr>
      <vt:lpstr>La solución: Diseño multipantalla</vt:lpstr>
      <vt:lpstr>Estadísticas</vt:lpstr>
      <vt:lpstr>PowerPoint Presentation</vt:lpstr>
      <vt:lpstr>PowerPoint Presentation</vt:lpstr>
      <vt:lpstr>PowerPoint Presentation</vt:lpstr>
      <vt:lpstr>PowerPoint Presentation</vt:lpstr>
      <vt:lpstr>Diseño multipantalla</vt:lpstr>
      <vt:lpstr>Diseño multipantalla</vt:lpstr>
      <vt:lpstr>Diseño Fluido.</vt:lpstr>
      <vt:lpstr>Diseño Fluido</vt:lpstr>
      <vt:lpstr>De Diseño Fijo a Diseño Fluido</vt:lpstr>
      <vt:lpstr>Diseño Fluido</vt:lpstr>
      <vt:lpstr>¿El problema?</vt:lpstr>
      <vt:lpstr>Solución </vt:lpstr>
      <vt:lpstr>Adaptativo versus Responsivo</vt:lpstr>
      <vt:lpstr>¿Qué es el diseño responsivo?</vt:lpstr>
      <vt:lpstr>PowerPoint Presentation</vt:lpstr>
      <vt:lpstr>Herramientas para probar un sitio web</vt:lpstr>
      <vt:lpstr>Técnicas para el diseño adaptable (ej. media queries, manejo de imágenes, etiquetas meta). </vt:lpstr>
      <vt:lpstr>Técnicas</vt:lpstr>
      <vt:lpstr>1. Viewport</vt:lpstr>
      <vt:lpstr>PowerPoint Presentation</vt:lpstr>
      <vt:lpstr>PowerPoint Presentation</vt:lpstr>
      <vt:lpstr>2. GridView</vt:lpstr>
      <vt:lpstr>2. GridView</vt:lpstr>
      <vt:lpstr>2.1 Box-Sizing</vt:lpstr>
      <vt:lpstr>2.1 Box-sizing</vt:lpstr>
      <vt:lpstr>¿Problemas?</vt:lpstr>
      <vt:lpstr>3. Media Queries</vt:lpstr>
      <vt:lpstr>Ejemplo Sencillo</vt:lpstr>
      <vt:lpstr>Con y Sin Media Queries</vt:lpstr>
      <vt:lpstr>¿Cómo se lo utiliza?</vt:lpstr>
      <vt:lpstr>4. Multimedios</vt:lpstr>
      <vt:lpstr>5. Tipografía</vt:lpstr>
      <vt:lpstr>Mejora progresiva</vt:lpstr>
      <vt:lpstr>PowerPoint Presentation</vt:lpstr>
      <vt:lpstr>¿Para qué?</vt:lpstr>
      <vt:lpstr>Frameworks basados en el modelo Grid (ej. Bootstrap)</vt:lpstr>
      <vt:lpstr>PowerPoint Presentation</vt:lpstr>
      <vt:lpstr>Tarea</vt:lpstr>
      <vt:lpstr>Referencias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Roberto Avendano Sudario</cp:lastModifiedBy>
  <cp:revision>594</cp:revision>
  <dcterms:created xsi:type="dcterms:W3CDTF">2017-05-02T21:53:04Z</dcterms:created>
  <dcterms:modified xsi:type="dcterms:W3CDTF">2018-06-04T14:24:19Z</dcterms:modified>
</cp:coreProperties>
</file>

<file path=docProps/thumbnail.jpeg>
</file>